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6"/>
  </p:notesMasterIdLst>
  <p:handoutMasterIdLst>
    <p:handoutMasterId r:id="rId27"/>
  </p:handoutMasterIdLst>
  <p:sldIdLst>
    <p:sldId id="547" r:id="rId2"/>
    <p:sldId id="550" r:id="rId3"/>
    <p:sldId id="669" r:id="rId4"/>
    <p:sldId id="670" r:id="rId5"/>
    <p:sldId id="678" r:id="rId6"/>
    <p:sldId id="558" r:id="rId7"/>
    <p:sldId id="660" r:id="rId8"/>
    <p:sldId id="662" r:id="rId9"/>
    <p:sldId id="663" r:id="rId10"/>
    <p:sldId id="676" r:id="rId11"/>
    <p:sldId id="679" r:id="rId12"/>
    <p:sldId id="664" r:id="rId13"/>
    <p:sldId id="666" r:id="rId14"/>
    <p:sldId id="667" r:id="rId15"/>
    <p:sldId id="674" r:id="rId16"/>
    <p:sldId id="675" r:id="rId17"/>
    <p:sldId id="671" r:id="rId18"/>
    <p:sldId id="672" r:id="rId19"/>
    <p:sldId id="680" r:id="rId20"/>
    <p:sldId id="673" r:id="rId21"/>
    <p:sldId id="562" r:id="rId22"/>
    <p:sldId id="554" r:id="rId23"/>
    <p:sldId id="552" r:id="rId24"/>
    <p:sldId id="553" r:id="rId2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88" d="100"/>
          <a:sy n="88" d="100"/>
        </p:scale>
        <p:origin x="-366" y="-96"/>
      </p:cViewPr>
      <p:guideLst>
        <p:guide orient="horz" pos="2160"/>
        <p:guide pos="2880"/>
      </p:guideLst>
    </p:cSldViewPr>
  </p:slideViewPr>
  <p:notesTextViewPr>
    <p:cViewPr>
      <p:scale>
        <a:sx n="100" d="100"/>
        <a:sy n="100" d="100"/>
      </p:scale>
      <p:origin x="0" y="0"/>
    </p:cViewPr>
  </p:notesTextViewPr>
  <p:notesViewPr>
    <p:cSldViewPr>
      <p:cViewPr varScale="1">
        <p:scale>
          <a:sx n="120" d="100"/>
          <a:sy n="120" d="100"/>
        </p:scale>
        <p:origin x="-2166"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08/05/2019</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5/8/2019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1619672" y="7286"/>
            <a:ext cx="7128793"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Reference variables, pass-by-reference and return-by-reference</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fontScale="90000"/>
          </a:bodyPr>
          <a:lstStyle/>
          <a:p>
            <a:r>
              <a:rPr lang="en-CA" dirty="0" smtClean="0"/>
              <a:t>Reference variables,</a:t>
            </a:r>
            <a:br>
              <a:rPr lang="en-CA" dirty="0" smtClean="0"/>
            </a:br>
            <a:r>
              <a:rPr lang="en-CA" dirty="0" smtClean="0"/>
              <a:t>pass-by-reference and</a:t>
            </a:r>
            <a:br>
              <a:rPr lang="en-CA" dirty="0" smtClean="0"/>
            </a:br>
            <a:r>
              <a:rPr lang="en-CA" dirty="0" smtClean="0"/>
              <a:t>return-by-reference</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Pass-by-reference</a:t>
            </a:r>
            <a:endParaRPr lang="en-CA" dirty="0"/>
          </a:p>
        </p:txBody>
      </p:sp>
      <p:sp>
        <p:nvSpPr>
          <p:cNvPr id="3" name="Content Placeholder 2"/>
          <p:cNvSpPr>
            <a:spLocks noGrp="1"/>
          </p:cNvSpPr>
          <p:nvPr>
            <p:ph idx="1"/>
          </p:nvPr>
        </p:nvSpPr>
        <p:spPr/>
        <p:txBody>
          <a:bodyPr/>
          <a:lstStyle/>
          <a:p>
            <a:r>
              <a:rPr lang="en-CA" dirty="0" smtClean="0"/>
              <a:t>Only those items that can appear on the left-hand side of assignment statements can be passed by reference:</a:t>
            </a:r>
          </a:p>
          <a:p>
            <a:pPr marL="800100" lvl="2" indent="0">
              <a:buNone/>
            </a:pPr>
            <a:r>
              <a:rPr lang="en-CA" dirty="0" smtClean="0">
                <a:latin typeface="Consolas" panose="020B0609020204030204" pitchFamily="49" charset="0"/>
                <a:cs typeface="Consolas" panose="020B0609020204030204" pitchFamily="49" charset="0"/>
              </a:rPr>
              <a:t>int main()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int k{42};</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reset( k + 1 );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std::cout &lt;&lt; k &lt;&lt; std::endl;  </a:t>
            </a:r>
            <a:endParaRPr lang="en-CA" dirty="0" smtClean="0">
              <a:solidFill>
                <a:srgbClr val="0070C0"/>
              </a:solidFill>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0;</a:t>
            </a:r>
          </a:p>
          <a:p>
            <a:pPr marL="800100" lvl="2" indent="0">
              <a:buNone/>
            </a:pP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p:txBody>
      </p:sp>
      <p:sp>
        <p:nvSpPr>
          <p:cNvPr id="4" name="Rectangle 3"/>
          <p:cNvSpPr/>
          <p:nvPr/>
        </p:nvSpPr>
        <p:spPr>
          <a:xfrm>
            <a:off x="35496" y="4319225"/>
            <a:ext cx="9036496" cy="2062103"/>
          </a:xfrm>
          <a:prstGeom prst="rect">
            <a:avLst/>
          </a:prstGeom>
        </p:spPr>
        <p:txBody>
          <a:bodyPr wrap="square">
            <a:spAutoFit/>
          </a:bodyPr>
          <a:lstStyle/>
          <a:p>
            <a:r>
              <a:rPr lang="en-CA" sz="1600" dirty="0" smtClean="0">
                <a:solidFill>
                  <a:srgbClr val="0070C0"/>
                </a:solidFill>
                <a:latin typeface="Consolas" panose="020B0609020204030204" pitchFamily="49" charset="0"/>
                <a:cs typeface="Consolas" panose="020B0609020204030204" pitchFamily="49" charset="0"/>
              </a:rPr>
              <a:t>example.cpp</a:t>
            </a:r>
            <a:r>
              <a:rPr lang="en-CA" sz="1600" dirty="0">
                <a:solidFill>
                  <a:srgbClr val="0070C0"/>
                </a:solidFill>
                <a:latin typeface="Consolas" panose="020B0609020204030204" pitchFamily="49" charset="0"/>
                <a:cs typeface="Consolas" panose="020B0609020204030204" pitchFamily="49" charset="0"/>
              </a:rPr>
              <a:t>: In function '</a:t>
            </a:r>
            <a:r>
              <a:rPr lang="en-CA" sz="1600" dirty="0" smtClean="0">
                <a:solidFill>
                  <a:srgbClr val="0070C0"/>
                </a:solidFill>
                <a:latin typeface="Consolas" panose="020B0609020204030204" pitchFamily="49" charset="0"/>
                <a:cs typeface="Consolas" panose="020B0609020204030204" pitchFamily="49" charset="0"/>
              </a:rPr>
              <a:t>int </a:t>
            </a:r>
            <a:r>
              <a:rPr lang="en-CA" sz="1600" dirty="0">
                <a:solidFill>
                  <a:srgbClr val="0070C0"/>
                </a:solidFill>
                <a:latin typeface="Consolas" panose="020B0609020204030204" pitchFamily="49" charset="0"/>
                <a:cs typeface="Consolas" panose="020B0609020204030204" pitchFamily="49" charset="0"/>
              </a:rPr>
              <a:t>main</a:t>
            </a:r>
            <a:r>
              <a:rPr lang="en-CA" sz="1600" dirty="0" smtClean="0">
                <a:solidFill>
                  <a:srgbClr val="0070C0"/>
                </a:solidFill>
                <a:latin typeface="Consolas" panose="020B0609020204030204" pitchFamily="49" charset="0"/>
                <a:cs typeface="Consolas" panose="020B0609020204030204" pitchFamily="49" charset="0"/>
              </a:rPr>
              <a:t>()</a:t>
            </a:r>
            <a:r>
              <a:rPr lang="en-CA" sz="1600" dirty="0">
                <a:solidFill>
                  <a:srgbClr val="0070C0"/>
                </a:solidFill>
                <a:latin typeface="Consolas" panose="020B0609020204030204" pitchFamily="49" charset="0"/>
                <a:cs typeface="Consolas" panose="020B0609020204030204" pitchFamily="49" charset="0"/>
              </a:rPr>
              <a:t>'</a:t>
            </a:r>
            <a:r>
              <a:rPr lang="en-CA" sz="1600" dirty="0" smtClean="0">
                <a:solidFill>
                  <a:srgbClr val="0070C0"/>
                </a:solidFill>
                <a:latin typeface="Consolas" panose="020B0609020204030204" pitchFamily="49" charset="0"/>
                <a:cs typeface="Consolas" panose="020B0609020204030204" pitchFamily="49" charset="0"/>
              </a:rPr>
              <a:t>:</a:t>
            </a:r>
            <a:endParaRPr lang="en-CA" sz="1600" dirty="0">
              <a:solidFill>
                <a:srgbClr val="0070C0"/>
              </a:solidFill>
              <a:latin typeface="Consolas" panose="020B0609020204030204" pitchFamily="49" charset="0"/>
              <a:cs typeface="Consolas" panose="020B0609020204030204" pitchFamily="49" charset="0"/>
            </a:endParaRPr>
          </a:p>
          <a:p>
            <a:r>
              <a:rPr lang="en-CA" sz="1600" dirty="0">
                <a:solidFill>
                  <a:srgbClr val="0070C0"/>
                </a:solidFill>
                <a:latin typeface="Consolas" panose="020B0609020204030204" pitchFamily="49" charset="0"/>
                <a:cs typeface="Consolas" panose="020B0609020204030204" pitchFamily="49" charset="0"/>
              </a:rPr>
              <a:t>example</a:t>
            </a:r>
            <a:r>
              <a:rPr lang="en-CA" sz="1600" dirty="0" smtClean="0">
                <a:solidFill>
                  <a:srgbClr val="0070C0"/>
                </a:solidFill>
                <a:latin typeface="Consolas" panose="020B0609020204030204" pitchFamily="49" charset="0"/>
                <a:cs typeface="Consolas" panose="020B0609020204030204" pitchFamily="49" charset="0"/>
              </a:rPr>
              <a:t>.cpp:12:11</a:t>
            </a:r>
            <a:r>
              <a:rPr lang="en-CA" sz="1600" dirty="0">
                <a:solidFill>
                  <a:srgbClr val="0070C0"/>
                </a:solidFill>
                <a:latin typeface="Consolas" panose="020B0609020204030204" pitchFamily="49" charset="0"/>
                <a:cs typeface="Consolas" panose="020B0609020204030204" pitchFamily="49" charset="0"/>
              </a:rPr>
              <a:t>: </a:t>
            </a:r>
            <a:r>
              <a:rPr lang="en-CA" sz="1600" b="1" dirty="0">
                <a:solidFill>
                  <a:srgbClr val="FF0000"/>
                </a:solidFill>
                <a:latin typeface="Consolas" panose="020B0609020204030204" pitchFamily="49" charset="0"/>
                <a:cs typeface="Consolas" panose="020B0609020204030204" pitchFamily="49" charset="0"/>
              </a:rPr>
              <a:t>error</a:t>
            </a:r>
            <a:r>
              <a:rPr lang="en-CA" sz="1600" dirty="0">
                <a:solidFill>
                  <a:srgbClr val="0070C0"/>
                </a:solidFill>
                <a:latin typeface="Consolas" panose="020B0609020204030204" pitchFamily="49" charset="0"/>
                <a:cs typeface="Consolas" panose="020B0609020204030204" pitchFamily="49" charset="0"/>
              </a:rPr>
              <a:t>: invalid initialization of non-const reference of type '</a:t>
            </a:r>
            <a:r>
              <a:rPr lang="en-CA" sz="1600" dirty="0" smtClean="0">
                <a:solidFill>
                  <a:srgbClr val="0070C0"/>
                </a:solidFill>
                <a:latin typeface="Consolas" panose="020B0609020204030204" pitchFamily="49" charset="0"/>
                <a:cs typeface="Consolas" panose="020B0609020204030204" pitchFamily="49" charset="0"/>
              </a:rPr>
              <a:t>int&amp;' from an </a:t>
            </a:r>
            <a:r>
              <a:rPr lang="en-CA" sz="1600" dirty="0" err="1">
                <a:solidFill>
                  <a:srgbClr val="0070C0"/>
                </a:solidFill>
                <a:latin typeface="Consolas" panose="020B0609020204030204" pitchFamily="49" charset="0"/>
                <a:cs typeface="Consolas" panose="020B0609020204030204" pitchFamily="49" charset="0"/>
              </a:rPr>
              <a:t>rvalue</a:t>
            </a:r>
            <a:r>
              <a:rPr lang="en-CA" sz="1600" dirty="0">
                <a:solidFill>
                  <a:srgbClr val="0070C0"/>
                </a:solidFill>
                <a:latin typeface="Consolas" panose="020B0609020204030204" pitchFamily="49" charset="0"/>
                <a:cs typeface="Consolas" panose="020B0609020204030204" pitchFamily="49" charset="0"/>
              </a:rPr>
              <a:t> of type '</a:t>
            </a:r>
            <a:r>
              <a:rPr lang="en-CA" sz="1600" dirty="0" smtClean="0">
                <a:solidFill>
                  <a:srgbClr val="0070C0"/>
                </a:solidFill>
                <a:latin typeface="Consolas" panose="020B0609020204030204" pitchFamily="49" charset="0"/>
                <a:cs typeface="Consolas" panose="020B0609020204030204" pitchFamily="49" charset="0"/>
              </a:rPr>
              <a:t>int</a:t>
            </a:r>
            <a:r>
              <a:rPr lang="en-CA" sz="1600" dirty="0">
                <a:solidFill>
                  <a:srgbClr val="0070C0"/>
                </a:solidFill>
                <a:latin typeface="Consolas" panose="020B0609020204030204" pitchFamily="49" charset="0"/>
                <a:cs typeface="Consolas" panose="020B0609020204030204" pitchFamily="49" charset="0"/>
              </a:rPr>
              <a:t>'</a:t>
            </a:r>
          </a:p>
          <a:p>
            <a:r>
              <a:rPr lang="en-CA" sz="1600" dirty="0">
                <a:solidFill>
                  <a:srgbClr val="0070C0"/>
                </a:solidFill>
                <a:latin typeface="Consolas" panose="020B0609020204030204" pitchFamily="49" charset="0"/>
                <a:cs typeface="Consolas" panose="020B0609020204030204" pitchFamily="49" charset="0"/>
              </a:rPr>
              <a:t>  reset( k + 1 );</a:t>
            </a:r>
          </a:p>
          <a:p>
            <a:r>
              <a:rPr lang="en-CA" sz="1600" dirty="0">
                <a:solidFill>
                  <a:srgbClr val="0070C0"/>
                </a:solidFill>
                <a:latin typeface="Consolas" panose="020B0609020204030204" pitchFamily="49" charset="0"/>
                <a:cs typeface="Consolas" panose="020B0609020204030204" pitchFamily="49" charset="0"/>
              </a:rPr>
              <a:t>           ^</a:t>
            </a:r>
          </a:p>
          <a:p>
            <a:r>
              <a:rPr lang="en-CA" sz="1600" dirty="0">
                <a:solidFill>
                  <a:srgbClr val="0070C0"/>
                </a:solidFill>
                <a:latin typeface="Consolas" panose="020B0609020204030204" pitchFamily="49" charset="0"/>
                <a:cs typeface="Consolas" panose="020B0609020204030204" pitchFamily="49" charset="0"/>
              </a:rPr>
              <a:t>example</a:t>
            </a:r>
            <a:r>
              <a:rPr lang="en-CA" sz="1600" dirty="0" smtClean="0">
                <a:solidFill>
                  <a:srgbClr val="0070C0"/>
                </a:solidFill>
                <a:latin typeface="Consolas" panose="020B0609020204030204" pitchFamily="49" charset="0"/>
                <a:cs typeface="Consolas" panose="020B0609020204030204" pitchFamily="49" charset="0"/>
              </a:rPr>
              <a:t>.cpp:6:6</a:t>
            </a:r>
            <a:r>
              <a:rPr lang="en-CA" sz="1600" dirty="0">
                <a:solidFill>
                  <a:srgbClr val="0070C0"/>
                </a:solidFill>
                <a:latin typeface="Consolas" panose="020B0609020204030204" pitchFamily="49" charset="0"/>
                <a:cs typeface="Consolas" panose="020B0609020204030204" pitchFamily="49" charset="0"/>
              </a:rPr>
              <a:t>: </a:t>
            </a:r>
            <a:r>
              <a:rPr lang="en-CA" sz="1600" b="1" dirty="0">
                <a:solidFill>
                  <a:srgbClr val="FF0000"/>
                </a:solidFill>
                <a:latin typeface="Consolas" panose="020B0609020204030204" pitchFamily="49" charset="0"/>
                <a:cs typeface="Consolas" panose="020B0609020204030204" pitchFamily="49" charset="0"/>
              </a:rPr>
              <a:t>error</a:t>
            </a:r>
            <a:r>
              <a:rPr lang="en-CA" sz="1600" dirty="0">
                <a:solidFill>
                  <a:srgbClr val="0070C0"/>
                </a:solidFill>
                <a:latin typeface="Consolas" panose="020B0609020204030204" pitchFamily="49" charset="0"/>
                <a:cs typeface="Consolas" panose="020B0609020204030204" pitchFamily="49" charset="0"/>
              </a:rPr>
              <a:t>: in passing argument 1 of '</a:t>
            </a:r>
            <a:r>
              <a:rPr lang="en-CA" sz="1600" dirty="0" smtClean="0">
                <a:solidFill>
                  <a:srgbClr val="0070C0"/>
                </a:solidFill>
                <a:latin typeface="Consolas" panose="020B0609020204030204" pitchFamily="49" charset="0"/>
                <a:cs typeface="Consolas" panose="020B0609020204030204" pitchFamily="49" charset="0"/>
              </a:rPr>
              <a:t>void </a:t>
            </a:r>
            <a:r>
              <a:rPr lang="en-CA" sz="1600" dirty="0">
                <a:solidFill>
                  <a:srgbClr val="0070C0"/>
                </a:solidFill>
                <a:latin typeface="Consolas" panose="020B0609020204030204" pitchFamily="49" charset="0"/>
                <a:cs typeface="Consolas" panose="020B0609020204030204" pitchFamily="49" charset="0"/>
              </a:rPr>
              <a:t>reset(int</a:t>
            </a:r>
            <a:r>
              <a:rPr lang="en-CA" sz="1600" dirty="0" smtClean="0">
                <a:solidFill>
                  <a:srgbClr val="0070C0"/>
                </a:solidFill>
                <a:latin typeface="Consolas" panose="020B0609020204030204" pitchFamily="49" charset="0"/>
                <a:cs typeface="Consolas" panose="020B0609020204030204" pitchFamily="49" charset="0"/>
              </a:rPr>
              <a:t>&amp;)</a:t>
            </a:r>
            <a:r>
              <a:rPr lang="en-CA" sz="1600" dirty="0">
                <a:solidFill>
                  <a:srgbClr val="0070C0"/>
                </a:solidFill>
                <a:latin typeface="Consolas" panose="020B0609020204030204" pitchFamily="49" charset="0"/>
                <a:cs typeface="Consolas" panose="020B0609020204030204" pitchFamily="49" charset="0"/>
              </a:rPr>
              <a:t>'</a:t>
            </a:r>
          </a:p>
          <a:p>
            <a:r>
              <a:rPr lang="en-CA" sz="1600" dirty="0">
                <a:solidFill>
                  <a:srgbClr val="0070C0"/>
                </a:solidFill>
                <a:latin typeface="Consolas" panose="020B0609020204030204" pitchFamily="49" charset="0"/>
                <a:cs typeface="Consolas" panose="020B0609020204030204" pitchFamily="49" charset="0"/>
              </a:rPr>
              <a:t> void reset( int &amp;n ) {</a:t>
            </a:r>
          </a:p>
          <a:p>
            <a:r>
              <a:rPr lang="en-CA" sz="1600" dirty="0">
                <a:solidFill>
                  <a:srgbClr val="0070C0"/>
                </a:solidFill>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3219813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Pass-by-reference</a:t>
            </a:r>
            <a:endParaRPr lang="en-CA" dirty="0"/>
          </a:p>
        </p:txBody>
      </p:sp>
      <p:sp>
        <p:nvSpPr>
          <p:cNvPr id="3" name="Content Placeholder 2"/>
          <p:cNvSpPr>
            <a:spLocks noGrp="1"/>
          </p:cNvSpPr>
          <p:nvPr>
            <p:ph idx="1"/>
          </p:nvPr>
        </p:nvSpPr>
        <p:spPr/>
        <p:txBody>
          <a:bodyPr/>
          <a:lstStyle/>
          <a:p>
            <a:r>
              <a:rPr lang="en-CA" dirty="0" smtClean="0"/>
              <a:t>When you perform a </a:t>
            </a:r>
            <a:r>
              <a:rPr lang="en-CA" dirty="0" smtClean="0">
                <a:latin typeface="Consolas" panose="020B0609020204030204" pitchFamily="49" charset="0"/>
                <a:cs typeface="Consolas" panose="020B0609020204030204" pitchFamily="49" charset="0"/>
              </a:rPr>
              <a:t>std::</a:t>
            </a:r>
            <a:r>
              <a:rPr lang="en-CA" dirty="0" err="1" smtClean="0">
                <a:latin typeface="Consolas" panose="020B0609020204030204" pitchFamily="49" charset="0"/>
                <a:cs typeface="Consolas" panose="020B0609020204030204" pitchFamily="49" charset="0"/>
              </a:rPr>
              <a:t>cin</a:t>
            </a:r>
            <a:r>
              <a:rPr lang="en-CA" dirty="0" smtClean="0"/>
              <a:t> statement, the second operand is passed by reference, so it can be modified:</a:t>
            </a:r>
          </a:p>
          <a:p>
            <a:pPr marL="800100" lvl="2" indent="0">
              <a:buNone/>
            </a:pPr>
            <a:r>
              <a:rPr lang="en-CA" dirty="0" smtClean="0">
                <a:latin typeface="Consolas" panose="020B0609020204030204" pitchFamily="49" charset="0"/>
                <a:cs typeface="Consolas" panose="020B0609020204030204" pitchFamily="49" charset="0"/>
              </a:rPr>
              <a:t>int main()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int k;</a:t>
            </a:r>
          </a:p>
          <a:p>
            <a:pPr marL="800100" lvl="2" indent="0">
              <a:buNone/>
            </a:pPr>
            <a:r>
              <a:rPr lang="en-CA" dirty="0" smtClean="0">
                <a:latin typeface="Consolas" panose="020B0609020204030204" pitchFamily="49" charset="0"/>
                <a:cs typeface="Consolas" panose="020B0609020204030204" pitchFamily="49" charset="0"/>
              </a:rPr>
              <a:t>    std::cout &lt;&lt; "Enter an integer: " &lt;&lt; std::endl;</a:t>
            </a:r>
          </a:p>
          <a:p>
            <a:pPr marL="800100" lvl="2" indent="0">
              <a:buNone/>
            </a:pPr>
            <a:r>
              <a:rPr lang="en-CA" dirty="0" smtClean="0">
                <a:latin typeface="Consolas" panose="020B0609020204030204" pitchFamily="49" charset="0"/>
                <a:cs typeface="Consolas" panose="020B0609020204030204" pitchFamily="49" charset="0"/>
              </a:rPr>
              <a:t>    std::</a:t>
            </a:r>
            <a:r>
              <a:rPr lang="en-CA" dirty="0" err="1" smtClean="0">
                <a:latin typeface="Consolas" panose="020B0609020204030204" pitchFamily="49" charset="0"/>
                <a:cs typeface="Consolas" panose="020B0609020204030204" pitchFamily="49" charset="0"/>
              </a:rPr>
              <a:t>cin</a:t>
            </a:r>
            <a:r>
              <a:rPr lang="en-CA" dirty="0" smtClean="0">
                <a:latin typeface="Consolas" panose="020B0609020204030204" pitchFamily="49" charset="0"/>
                <a:cs typeface="Consolas" panose="020B0609020204030204" pitchFamily="49" charset="0"/>
              </a:rPr>
              <a:t> &gt;&gt; k;</a:t>
            </a:r>
          </a:p>
          <a:p>
            <a:pPr marL="800100" lvl="2"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k &lt;&lt; "*" &lt;&lt; k &lt;&lt; " = " &lt;&lt; (k*k)</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&lt;&lt; std::endl;</a:t>
            </a:r>
          </a:p>
          <a:p>
            <a:pPr marL="800100" lvl="2" indent="0">
              <a:buNone/>
            </a:pPr>
            <a:r>
              <a:rPr lang="en-CA" dirty="0" smtClean="0">
                <a:latin typeface="Consolas" panose="020B0609020204030204" pitchFamily="49" charset="0"/>
                <a:cs typeface="Consolas" panose="020B0609020204030204" pitchFamily="49" charset="0"/>
              </a:rPr>
              <a:t>    return 0;</a:t>
            </a:r>
          </a:p>
          <a:p>
            <a:pPr marL="800100" lvl="2" indent="0">
              <a:buNone/>
            </a:pP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509015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Applications</a:t>
            </a:r>
            <a:endParaRPr lang="en-CA" dirty="0"/>
          </a:p>
        </p:txBody>
      </p:sp>
      <p:sp>
        <p:nvSpPr>
          <p:cNvPr id="3" name="Content Placeholder 2"/>
          <p:cNvSpPr>
            <a:spLocks noGrp="1"/>
          </p:cNvSpPr>
          <p:nvPr>
            <p:ph idx="1"/>
          </p:nvPr>
        </p:nvSpPr>
        <p:spPr/>
        <p:txBody>
          <a:bodyPr/>
          <a:lstStyle/>
          <a:p>
            <a:r>
              <a:rPr lang="en-CA" dirty="0" smtClean="0"/>
              <a:t>We will look at four applications:</a:t>
            </a:r>
          </a:p>
          <a:p>
            <a:pPr marL="857250" lvl="1" indent="-457200">
              <a:buFont typeface="+mj-lt"/>
              <a:buAutoNum type="arabicPeriod"/>
            </a:pPr>
            <a:r>
              <a:rPr lang="en-CA" dirty="0" smtClean="0">
                <a:cs typeface="Consolas" panose="020B0609020204030204" pitchFamily="49" charset="0"/>
              </a:rPr>
              <a:t>Having multiple return values</a:t>
            </a:r>
          </a:p>
          <a:p>
            <a:pPr marL="857250" lvl="1" indent="-457200">
              <a:buFont typeface="+mj-lt"/>
              <a:buAutoNum type="arabicPeriod"/>
            </a:pPr>
            <a:r>
              <a:rPr lang="en-CA" dirty="0" smtClean="0">
                <a:cs typeface="Consolas" panose="020B0609020204030204" pitchFamily="49" charset="0"/>
              </a:rPr>
              <a:t>Verifying if a returned value is valid</a:t>
            </a:r>
          </a:p>
          <a:p>
            <a:pPr marL="857250" lvl="1" indent="-457200">
              <a:buFont typeface="+mj-lt"/>
              <a:buAutoNum type="arabicPeriod"/>
            </a:pPr>
            <a:r>
              <a:rPr lang="en-CA" dirty="0" smtClean="0">
                <a:cs typeface="Consolas" panose="020B0609020204030204" pitchFamily="49" charset="0"/>
              </a:rPr>
              <a:t>Updating a variable subject to </a:t>
            </a:r>
            <a:r>
              <a:rPr lang="en-CA" dirty="0" smtClean="0">
                <a:cs typeface="Consolas" panose="020B0609020204030204" pitchFamily="49" charset="0"/>
              </a:rPr>
              <a:t>conditions</a:t>
            </a:r>
            <a:endParaRPr lang="en-CA" dirty="0" smtClean="0">
              <a:cs typeface="Consolas" panose="020B0609020204030204" pitchFamily="49" charset="0"/>
            </a:endParaRPr>
          </a:p>
        </p:txBody>
      </p:sp>
    </p:spTree>
    <p:extLst>
      <p:ext uri="{BB962C8B-B14F-4D97-AF65-F5344CB8AC3E}">
        <p14:creationId xmlns:p14="http://schemas.microsoft.com/office/powerpoint/2010/main" val="1497506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 multiple return values</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Suppose you need both the minimum and maximum of three values:</a:t>
            </a:r>
            <a:endParaRPr lang="en-CA" dirty="0">
              <a:solidFill>
                <a:prstClr val="black"/>
              </a:solidFill>
            </a:endParaRPr>
          </a:p>
          <a:p>
            <a:pPr marL="800100" lvl="2" indent="0">
              <a:buNone/>
            </a:pPr>
            <a:r>
              <a:rPr lang="en-CA" sz="1600" dirty="0" smtClean="0">
                <a:latin typeface="Consolas" panose="020B0609020204030204" pitchFamily="49" charset="0"/>
                <a:cs typeface="Consolas" panose="020B0609020204030204" pitchFamily="49" charset="0"/>
              </a:rPr>
              <a:t>void </a:t>
            </a:r>
            <a:r>
              <a:rPr lang="en-CA" sz="1600" dirty="0" err="1" smtClean="0">
                <a:latin typeface="Consolas" panose="020B0609020204030204" pitchFamily="49" charset="0"/>
                <a:cs typeface="Consolas" panose="020B0609020204030204" pitchFamily="49" charset="0"/>
              </a:rPr>
              <a:t>min_max</a:t>
            </a:r>
            <a:r>
              <a:rPr lang="en-CA" sz="1600" dirty="0" smtClean="0">
                <a:latin typeface="Consolas" panose="020B0609020204030204" pitchFamily="49" charset="0"/>
                <a:cs typeface="Consolas" panose="020B0609020204030204" pitchFamily="49" charset="0"/>
              </a:rPr>
              <a:t>( int a, int b, int c, int &amp;min, int &amp;max ) {</a:t>
            </a:r>
          </a:p>
          <a:p>
            <a:pPr marL="800100" lvl="2" indent="0">
              <a:buNone/>
            </a:pPr>
            <a:r>
              <a:rPr lang="en-CA" sz="1600" dirty="0" smtClean="0">
                <a:latin typeface="Consolas" panose="020B0609020204030204" pitchFamily="49" charset="0"/>
                <a:cs typeface="Consolas" panose="020B0609020204030204" pitchFamily="49" charset="0"/>
              </a:rPr>
              <a:t>    if ( a &lt; b )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min = a;</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max = b;</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else {</a:t>
            </a:r>
          </a:p>
          <a:p>
            <a:pPr marL="800100" lvl="2" indent="0">
              <a:buNone/>
            </a:pPr>
            <a:r>
              <a:rPr lang="en-CA" sz="1600" dirty="0" smtClean="0">
                <a:latin typeface="Consolas" panose="020B0609020204030204" pitchFamily="49" charset="0"/>
                <a:cs typeface="Consolas" panose="020B0609020204030204" pitchFamily="49" charset="0"/>
              </a:rPr>
              <a:t>        min = b;</a:t>
            </a:r>
          </a:p>
          <a:p>
            <a:pPr marL="800100" lvl="2" indent="0">
              <a:buNone/>
            </a:pPr>
            <a:r>
              <a:rPr lang="en-CA" sz="1600" dirty="0" smtClean="0">
                <a:latin typeface="Consolas" panose="020B0609020204030204" pitchFamily="49" charset="0"/>
                <a:cs typeface="Consolas" panose="020B0609020204030204" pitchFamily="49" charset="0"/>
              </a:rPr>
              <a:t>        max = a;</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if ( c &lt; min )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min = c;</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else if ( c &gt; max )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max = c;</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p>
          <a:p>
            <a:pPr marL="800100" lvl="2" indent="0">
              <a:buNone/>
            </a:pP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112166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 Is a returned value valid?</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Suppose you want to check if arithmetic calculations are valid</a:t>
            </a:r>
          </a:p>
          <a:p>
            <a:pPr lvl="1"/>
            <a:r>
              <a:rPr lang="en-CA" dirty="0" smtClean="0">
                <a:solidFill>
                  <a:prstClr val="black"/>
                </a:solidFill>
              </a:rPr>
              <a:t>All integers are valid return values, yet under- or overflow may occur</a:t>
            </a:r>
          </a:p>
          <a:p>
            <a:pPr marL="800100" lvl="2" indent="0">
              <a:buNone/>
            </a:pPr>
            <a:r>
              <a:rPr lang="en-CA" sz="1400" dirty="0" smtClean="0">
                <a:latin typeface="Consolas" panose="020B0609020204030204" pitchFamily="49" charset="0"/>
                <a:cs typeface="Consolas" panose="020B0609020204030204" pitchFamily="49" charset="0"/>
              </a:rPr>
              <a:t>int add( int a, int b, bool &amp;</a:t>
            </a:r>
            <a:r>
              <a:rPr lang="en-CA" sz="1400" dirty="0" err="1" smtClean="0">
                <a:latin typeface="Consolas" panose="020B0609020204030204" pitchFamily="49" charset="0"/>
                <a:cs typeface="Consolas" panose="020B0609020204030204" pitchFamily="49" charset="0"/>
              </a:rPr>
              <a:t>invalid_result</a:t>
            </a:r>
            <a:r>
              <a:rPr lang="en-CA" sz="1400" dirty="0" smtClean="0">
                <a:latin typeface="Consolas" panose="020B0609020204030204" pitchFamily="49" charset="0"/>
                <a:cs typeface="Consolas" panose="020B0609020204030204" pitchFamily="49" charset="0"/>
              </a:rPr>
              <a:t> ) {</a:t>
            </a:r>
          </a:p>
          <a:p>
            <a:pPr marL="800100" lvl="2" indent="0">
              <a:buNone/>
            </a:pPr>
            <a:r>
              <a:rPr lang="en-CA" sz="1400" dirty="0" smtClean="0">
                <a:latin typeface="Consolas" panose="020B0609020204030204" pitchFamily="49" charset="0"/>
                <a:cs typeface="Consolas" panose="020B0609020204030204" pitchFamily="49" charset="0"/>
              </a:rPr>
              <a:t>    int result{ a + b };</a:t>
            </a:r>
          </a:p>
          <a:p>
            <a:pPr marL="800100" lvl="2" indent="0">
              <a:buNone/>
            </a:pPr>
            <a:r>
              <a:rPr lang="en-CA" sz="1400" dirty="0" smtClean="0">
                <a:latin typeface="Consolas" panose="020B0609020204030204" pitchFamily="49" charset="0"/>
                <a:cs typeface="Consolas" panose="020B0609020204030204" pitchFamily="49" charset="0"/>
              </a:rPr>
              <a:t>    // The result is invalid if</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'a</a:t>
            </a:r>
            <a:r>
              <a:rPr lang="en-CA" sz="1400" dirty="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 and 'b</a:t>
            </a:r>
            <a:r>
              <a:rPr lang="en-CA" sz="1400" dirty="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 are positive yet </a:t>
            </a:r>
            <a:r>
              <a:rPr lang="en-CA" sz="1400" dirty="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a + b</a:t>
            </a:r>
            <a:r>
              <a:rPr lang="en-CA" sz="1400" dirty="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 is negative, or</a:t>
            </a:r>
          </a:p>
          <a:p>
            <a:pPr marL="800100" lvl="2" indent="0">
              <a:buNone/>
            </a:pPr>
            <a:r>
              <a:rPr lang="en-CA" sz="1400" dirty="0">
                <a:latin typeface="Consolas" panose="020B0609020204030204" pitchFamily="49" charset="0"/>
                <a:cs typeface="Consolas" panose="020B0609020204030204" pitchFamily="49" charset="0"/>
              </a:rPr>
              <a:t>    //           'a' and 'b' are </a:t>
            </a:r>
            <a:r>
              <a:rPr lang="en-CA" sz="1400" dirty="0" smtClean="0">
                <a:latin typeface="Consolas" panose="020B0609020204030204" pitchFamily="49" charset="0"/>
                <a:cs typeface="Consolas" panose="020B0609020204030204" pitchFamily="49" charset="0"/>
              </a:rPr>
              <a:t>negative </a:t>
            </a:r>
            <a:r>
              <a:rPr lang="en-CA" sz="1400" dirty="0">
                <a:latin typeface="Consolas" panose="020B0609020204030204" pitchFamily="49" charset="0"/>
                <a:cs typeface="Consolas" panose="020B0609020204030204" pitchFamily="49" charset="0"/>
              </a:rPr>
              <a:t>yet 'a + b' is </a:t>
            </a:r>
            <a:r>
              <a:rPr lang="en-CA" sz="1400" dirty="0" smtClean="0">
                <a:latin typeface="Consolas" panose="020B0609020204030204" pitchFamily="49" charset="0"/>
                <a:cs typeface="Consolas" panose="020B0609020204030204" pitchFamily="49" charset="0"/>
              </a:rPr>
              <a:t>positive</a:t>
            </a:r>
            <a:endParaRPr lang="en-CA" sz="1400" dirty="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invalid_result</a:t>
            </a:r>
            <a:r>
              <a:rPr lang="en-CA" sz="1400" dirty="0" smtClean="0">
                <a:latin typeface="Consolas" panose="020B0609020204030204" pitchFamily="49" charset="0"/>
                <a:cs typeface="Consolas" panose="020B0609020204030204" pitchFamily="49" charset="0"/>
              </a:rPr>
              <a:t> = ( ((a &gt; 0) &amp;&amp; (b &gt; 0) &amp;&amp; (result &lt;= 0))</a:t>
            </a:r>
          </a:p>
          <a:p>
            <a:pPr marL="800100" lvl="2" indent="0">
              <a:buNone/>
            </a:pPr>
            <a:r>
              <a:rPr lang="en-CA" sz="1400" dirty="0" smtClean="0">
                <a:latin typeface="Consolas" panose="020B0609020204030204" pitchFamily="49" charset="0"/>
                <a:cs typeface="Consolas" panose="020B0609020204030204" pitchFamily="49" charset="0"/>
              </a:rPr>
              <a:t>                    || ((a &lt; 0) &amp;&amp; (b &lt; 0) &amp;&amp; (result &gt;= 0)) );</a:t>
            </a:r>
          </a:p>
          <a:p>
            <a:pPr marL="800100" lvl="2" indent="0">
              <a:buNone/>
            </a:pPr>
            <a:r>
              <a:rPr lang="en-CA" sz="1400" dirty="0" smtClean="0">
                <a:latin typeface="Consolas" panose="020B0609020204030204" pitchFamily="49" charset="0"/>
                <a:cs typeface="Consolas" panose="020B0609020204030204" pitchFamily="49" charset="0"/>
              </a:rPr>
              <a:t>    return result;</a:t>
            </a:r>
          </a:p>
          <a:p>
            <a:pPr marL="800100" lvl="2" indent="0">
              <a:buNone/>
            </a:pPr>
            <a:r>
              <a:rPr lang="en-CA" sz="1400" dirty="0" smtClean="0">
                <a:latin typeface="Consolas" panose="020B0609020204030204" pitchFamily="49" charset="0"/>
                <a:cs typeface="Consolas" panose="020B0609020204030204" pitchFamily="49" charset="0"/>
              </a:rPr>
              <a:t>}</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int </a:t>
            </a:r>
            <a:r>
              <a:rPr lang="en-CA" sz="1400" dirty="0" smtClean="0">
                <a:latin typeface="Consolas" panose="020B0609020204030204" pitchFamily="49" charset="0"/>
                <a:cs typeface="Consolas" panose="020B0609020204030204" pitchFamily="49" charset="0"/>
              </a:rPr>
              <a:t>multiply( </a:t>
            </a:r>
            <a:r>
              <a:rPr lang="en-CA" sz="1400" dirty="0">
                <a:latin typeface="Consolas" panose="020B0609020204030204" pitchFamily="49" charset="0"/>
                <a:cs typeface="Consolas" panose="020B0609020204030204" pitchFamily="49" charset="0"/>
              </a:rPr>
              <a:t>int a, int b, bool </a:t>
            </a:r>
            <a:r>
              <a:rPr lang="en-CA" sz="1400" dirty="0" smtClean="0">
                <a:latin typeface="Consolas" panose="020B0609020204030204" pitchFamily="49" charset="0"/>
                <a:cs typeface="Consolas" panose="020B0609020204030204" pitchFamily="49" charset="0"/>
              </a:rPr>
              <a:t>&amp;</a:t>
            </a:r>
            <a:r>
              <a:rPr lang="en-CA" sz="1400" dirty="0" err="1" smtClean="0">
                <a:latin typeface="Consolas" panose="020B0609020204030204" pitchFamily="49" charset="0"/>
                <a:cs typeface="Consolas" panose="020B0609020204030204" pitchFamily="49" charset="0"/>
              </a:rPr>
              <a:t>invalid_result</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a:t>
            </a:r>
          </a:p>
          <a:p>
            <a:pPr marL="800100" lvl="2" indent="0">
              <a:buNone/>
            </a:pPr>
            <a:r>
              <a:rPr lang="en-CA" sz="1400" dirty="0">
                <a:latin typeface="Consolas" panose="020B0609020204030204" pitchFamily="49" charset="0"/>
                <a:cs typeface="Consolas" panose="020B0609020204030204" pitchFamily="49" charset="0"/>
              </a:rPr>
              <a:t>    int result{ </a:t>
            </a:r>
            <a:r>
              <a:rPr lang="en-CA" sz="1400" dirty="0" smtClean="0">
                <a:latin typeface="Consolas" panose="020B0609020204030204" pitchFamily="49" charset="0"/>
                <a:cs typeface="Consolas" panose="020B0609020204030204" pitchFamily="49" charset="0"/>
              </a:rPr>
              <a:t>a*b </a:t>
            </a:r>
            <a:r>
              <a:rPr lang="en-CA" sz="1400" dirty="0">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    // The result is invalid if </a:t>
            </a:r>
            <a:r>
              <a:rPr lang="en-CA" sz="1400" dirty="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(a*b)/b != a' for a non-zero 'b'</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 a*0 = 0 for all possible values of 'a'</a:t>
            </a:r>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invalid_result</a:t>
            </a:r>
            <a:r>
              <a:rPr lang="en-CA" sz="1400" dirty="0" smtClean="0">
                <a:latin typeface="Consolas" panose="020B0609020204030204" pitchFamily="49" charset="0"/>
                <a:cs typeface="Consolas" panose="020B0609020204030204" pitchFamily="49" charset="0"/>
              </a:rPr>
              <a:t> = ( (b != 0) &amp;&amp; (result/b != a) );</a:t>
            </a:r>
            <a:endParaRPr lang="en-CA" sz="1400" dirty="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return result;</a:t>
            </a:r>
          </a:p>
          <a:p>
            <a:pPr marL="800100" lvl="2" indent="0">
              <a:buNone/>
            </a:pPr>
            <a:r>
              <a:rPr lang="en-CA" sz="1400" dirty="0">
                <a:latin typeface="Consolas" panose="020B0609020204030204" pitchFamily="49" charset="0"/>
                <a:cs typeface="Consolas" panose="020B0609020204030204" pitchFamily="49" charset="0"/>
              </a:rPr>
              <a:t>}</a:t>
            </a:r>
          </a:p>
          <a:p>
            <a:pPr marL="800100" lvl="2" indent="0">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649946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 Updating a variable</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Suppose you want to increment a variable that cycles through an array of a given capacity:</a:t>
            </a:r>
          </a:p>
          <a:p>
            <a:pPr marL="800100" lvl="2" indent="0">
              <a:buNone/>
            </a:pPr>
            <a:r>
              <a:rPr lang="en-CA" sz="1400" dirty="0" smtClean="0">
                <a:latin typeface="Consolas" panose="020B0609020204030204" pitchFamily="49" charset="0"/>
                <a:cs typeface="Consolas" panose="020B0609020204030204" pitchFamily="49" charset="0"/>
              </a:rPr>
              <a:t>std::size_t k{0};</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while ( </a:t>
            </a:r>
            <a:r>
              <a:rPr lang="en-CA" sz="1400" i="1" dirty="0" smtClean="0">
                <a:latin typeface="Consolas" panose="020B0609020204030204" pitchFamily="49" charset="0"/>
                <a:cs typeface="Consolas" panose="020B0609020204030204" pitchFamily="49" charset="0"/>
              </a:rPr>
              <a:t>some-condition</a:t>
            </a:r>
            <a:r>
              <a:rPr lang="en-CA" sz="1400" dirty="0" smtClean="0">
                <a:latin typeface="Consolas" panose="020B0609020204030204" pitchFamily="49" charset="0"/>
                <a:cs typeface="Consolas" panose="020B0609020204030204" pitchFamily="49" charset="0"/>
              </a:rPr>
              <a:t> )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Do something...</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smtClean="0">
                <a:solidFill>
                  <a:srgbClr val="FF0000"/>
                </a:solidFill>
                <a:latin typeface="Consolas" panose="020B0609020204030204" pitchFamily="49" charset="0"/>
                <a:cs typeface="Consolas" panose="020B0609020204030204" pitchFamily="49" charset="0"/>
              </a:rPr>
              <a:t>    // Move 'k' to next entry of an array, but</a:t>
            </a:r>
          </a:p>
          <a:p>
            <a:pPr marL="800100" lvl="2" indent="0">
              <a:buNone/>
            </a:pPr>
            <a:r>
              <a:rPr lang="en-CA" sz="1400" dirty="0">
                <a:solidFill>
                  <a:srgbClr val="FF0000"/>
                </a:solidFill>
                <a:latin typeface="Consolas" panose="020B0609020204030204" pitchFamily="49" charset="0"/>
                <a:cs typeface="Consolas" panose="020B0609020204030204" pitchFamily="49" charset="0"/>
              </a:rPr>
              <a:t> </a:t>
            </a:r>
            <a:r>
              <a:rPr lang="en-CA" sz="1400" dirty="0" smtClean="0">
                <a:solidFill>
                  <a:srgbClr val="FF0000"/>
                </a:solidFill>
                <a:latin typeface="Consolas" panose="020B0609020204030204" pitchFamily="49" charset="0"/>
                <a:cs typeface="Consolas" panose="020B0609020204030204" pitchFamily="49" charset="0"/>
              </a:rPr>
              <a:t>   // if we are at the end of the array, go back to 0</a:t>
            </a:r>
          </a:p>
          <a:p>
            <a:pPr marL="800100" lvl="2" indent="0">
              <a:buNone/>
            </a:pPr>
            <a:r>
              <a:rPr lang="en-CA" sz="1400" dirty="0">
                <a:solidFill>
                  <a:srgbClr val="FF0000"/>
                </a:solidFill>
                <a:latin typeface="Consolas" panose="020B0609020204030204" pitchFamily="49" charset="0"/>
                <a:cs typeface="Consolas" panose="020B0609020204030204" pitchFamily="49" charset="0"/>
              </a:rPr>
              <a:t> </a:t>
            </a:r>
            <a:r>
              <a:rPr lang="en-CA" sz="1400" dirty="0" smtClean="0">
                <a:solidFill>
                  <a:srgbClr val="FF0000"/>
                </a:solidFill>
                <a:latin typeface="Consolas" panose="020B0609020204030204" pitchFamily="49" charset="0"/>
                <a:cs typeface="Consolas" panose="020B0609020204030204" pitchFamily="49" charset="0"/>
              </a:rPr>
              <a:t>   if ( k == (array_capacity - 1) ) {</a:t>
            </a:r>
          </a:p>
          <a:p>
            <a:pPr marL="800100" lvl="2" indent="0">
              <a:buNone/>
            </a:pPr>
            <a:r>
              <a:rPr lang="en-CA" sz="1400" dirty="0">
                <a:solidFill>
                  <a:srgbClr val="FF0000"/>
                </a:solidFill>
                <a:latin typeface="Consolas" panose="020B0609020204030204" pitchFamily="49" charset="0"/>
                <a:cs typeface="Consolas" panose="020B0609020204030204" pitchFamily="49" charset="0"/>
              </a:rPr>
              <a:t> </a:t>
            </a:r>
            <a:r>
              <a:rPr lang="en-CA" sz="1400" dirty="0" smtClean="0">
                <a:solidFill>
                  <a:srgbClr val="FF0000"/>
                </a:solidFill>
                <a:latin typeface="Consolas" panose="020B0609020204030204" pitchFamily="49" charset="0"/>
                <a:cs typeface="Consolas" panose="020B0609020204030204" pitchFamily="49" charset="0"/>
              </a:rPr>
              <a:t>       k = 0;</a:t>
            </a:r>
          </a:p>
          <a:p>
            <a:pPr marL="800100" lvl="2" indent="0">
              <a:buNone/>
            </a:pPr>
            <a:r>
              <a:rPr lang="en-CA" sz="1400" dirty="0">
                <a:solidFill>
                  <a:srgbClr val="FF0000"/>
                </a:solidFill>
                <a:latin typeface="Consolas" panose="020B0609020204030204" pitchFamily="49" charset="0"/>
                <a:cs typeface="Consolas" panose="020B0609020204030204" pitchFamily="49" charset="0"/>
              </a:rPr>
              <a:t> </a:t>
            </a:r>
            <a:r>
              <a:rPr lang="en-CA" sz="1400" dirty="0" smtClean="0">
                <a:solidFill>
                  <a:srgbClr val="FF0000"/>
                </a:solidFill>
                <a:latin typeface="Consolas" panose="020B0609020204030204" pitchFamily="49" charset="0"/>
                <a:cs typeface="Consolas" panose="020B0609020204030204" pitchFamily="49" charset="0"/>
              </a:rPr>
              <a:t>   } else {</a:t>
            </a:r>
          </a:p>
          <a:p>
            <a:pPr marL="800100" lvl="2" indent="0">
              <a:buNone/>
            </a:pPr>
            <a:r>
              <a:rPr lang="en-CA" sz="1400" dirty="0">
                <a:solidFill>
                  <a:srgbClr val="FF0000"/>
                </a:solidFill>
                <a:latin typeface="Consolas" panose="020B0609020204030204" pitchFamily="49" charset="0"/>
                <a:cs typeface="Consolas" panose="020B0609020204030204" pitchFamily="49" charset="0"/>
              </a:rPr>
              <a:t> </a:t>
            </a:r>
            <a:r>
              <a:rPr lang="en-CA" sz="1400" dirty="0" smtClean="0">
                <a:solidFill>
                  <a:srgbClr val="FF0000"/>
                </a:solidFill>
                <a:latin typeface="Consolas" panose="020B0609020204030204" pitchFamily="49" charset="0"/>
                <a:cs typeface="Consolas" panose="020B0609020204030204" pitchFamily="49" charset="0"/>
              </a:rPr>
              <a:t>       ++k;</a:t>
            </a:r>
          </a:p>
          <a:p>
            <a:pPr marL="800100" lvl="2" indent="0">
              <a:buNone/>
            </a:pPr>
            <a:r>
              <a:rPr lang="en-CA" sz="1400" dirty="0">
                <a:solidFill>
                  <a:srgbClr val="FF0000"/>
                </a:solidFill>
                <a:latin typeface="Consolas" panose="020B0609020204030204" pitchFamily="49" charset="0"/>
                <a:cs typeface="Consolas" panose="020B0609020204030204" pitchFamily="49" charset="0"/>
              </a:rPr>
              <a:t> </a:t>
            </a:r>
            <a:r>
              <a:rPr lang="en-CA" sz="1400" dirty="0" smtClean="0">
                <a:solidFill>
                  <a:srgbClr val="FF0000"/>
                </a:solidFill>
                <a:latin typeface="Consolas" panose="020B0609020204030204" pitchFamily="49" charset="0"/>
                <a:cs typeface="Consolas" panose="020B0609020204030204" pitchFamily="49" charset="0"/>
              </a:rPr>
              <a:t>   }</a:t>
            </a:r>
          </a:p>
          <a:p>
            <a:pPr marL="800100" lvl="2" indent="0">
              <a:buNone/>
            </a:pPr>
            <a:r>
              <a:rPr lang="en-CA" sz="14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789967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 Updating a variable</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Instead, let’s write a function that increments its argument appropriately:</a:t>
            </a:r>
          </a:p>
          <a:p>
            <a:pPr marL="800100" lvl="2" indent="0">
              <a:buNone/>
            </a:pPr>
            <a:r>
              <a:rPr lang="en-CA" sz="1400" dirty="0" smtClean="0">
                <a:latin typeface="Consolas" panose="020B0609020204030204" pitchFamily="49" charset="0"/>
                <a:cs typeface="Consolas" panose="020B0609020204030204" pitchFamily="49" charset="0"/>
              </a:rPr>
              <a:t>void </a:t>
            </a:r>
            <a:r>
              <a:rPr lang="en-CA" sz="1400" dirty="0" err="1" smtClean="0">
                <a:latin typeface="Consolas" panose="020B0609020204030204" pitchFamily="49" charset="0"/>
                <a:cs typeface="Consolas" panose="020B0609020204030204" pitchFamily="49" charset="0"/>
              </a:rPr>
              <a:t>increment_and_cycle</a:t>
            </a:r>
            <a:r>
              <a:rPr lang="en-CA" sz="1400" dirty="0" smtClean="0">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std::size_t &amp;n</a:t>
            </a:r>
            <a:r>
              <a:rPr lang="en-CA" sz="1400" dirty="0">
                <a:latin typeface="Consolas" panose="020B0609020204030204" pitchFamily="49" charset="0"/>
                <a:cs typeface="Consolas" panose="020B0609020204030204" pitchFamily="49" charset="0"/>
              </a:rPr>
              <a:t>, std::size_t capacity ) {</a:t>
            </a:r>
          </a:p>
          <a:p>
            <a:pPr marL="800100" lvl="2" indent="0">
              <a:buNone/>
            </a:pPr>
            <a:r>
              <a:rPr lang="en-CA" sz="1400" dirty="0">
                <a:latin typeface="Consolas" panose="020B0609020204030204" pitchFamily="49" charset="0"/>
                <a:cs typeface="Consolas" panose="020B0609020204030204" pitchFamily="49" charset="0"/>
              </a:rPr>
              <a:t>    if ( n == (capacity - 1) ) {</a:t>
            </a:r>
          </a:p>
          <a:p>
            <a:pPr marL="800100" lvl="2" indent="0">
              <a:buNone/>
            </a:pPr>
            <a:r>
              <a:rPr lang="en-CA" sz="1400" dirty="0">
                <a:latin typeface="Consolas" panose="020B0609020204030204" pitchFamily="49" charset="0"/>
                <a:cs typeface="Consolas" panose="020B0609020204030204" pitchFamily="49" charset="0"/>
              </a:rPr>
              <a:t>        n = 0;</a:t>
            </a:r>
          </a:p>
          <a:p>
            <a:pPr marL="800100" lvl="2" indent="0">
              <a:buNone/>
            </a:pPr>
            <a:r>
              <a:rPr lang="en-CA" sz="1400" dirty="0">
                <a:latin typeface="Consolas" panose="020B0609020204030204" pitchFamily="49" charset="0"/>
                <a:cs typeface="Consolas" panose="020B0609020204030204" pitchFamily="49" charset="0"/>
              </a:rPr>
              <a:t>    } else {</a:t>
            </a:r>
          </a:p>
          <a:p>
            <a:pPr marL="800100" lvl="2" indent="0">
              <a:buNone/>
            </a:pPr>
            <a:r>
              <a:rPr lang="en-CA" sz="1400" dirty="0">
                <a:latin typeface="Consolas" panose="020B0609020204030204" pitchFamily="49" charset="0"/>
                <a:cs typeface="Consolas" panose="020B0609020204030204" pitchFamily="49" charset="0"/>
              </a:rPr>
              <a:t>        ++n;</a:t>
            </a:r>
          </a:p>
          <a:p>
            <a:pPr marL="800100" lvl="2" indent="0">
              <a:buNone/>
            </a:pPr>
            <a:r>
              <a:rPr lang="en-CA" sz="1400" dirty="0">
                <a:latin typeface="Consolas" panose="020B0609020204030204" pitchFamily="49" charset="0"/>
                <a:cs typeface="Consolas" panose="020B0609020204030204" pitchFamily="49" charset="0"/>
              </a:rPr>
              <a:t>    }</a:t>
            </a:r>
          </a:p>
          <a:p>
            <a:pPr marL="800100" lvl="2" indent="0">
              <a:buNone/>
            </a:pPr>
            <a:r>
              <a:rPr lang="en-CA" sz="1400" dirty="0">
                <a:latin typeface="Consolas" panose="020B0609020204030204" pitchFamily="49" charset="0"/>
                <a:cs typeface="Consolas" panose="020B0609020204030204" pitchFamily="49" charset="0"/>
              </a:rPr>
              <a:t>}</a:t>
            </a:r>
          </a:p>
          <a:p>
            <a:pPr lvl="0"/>
            <a:endParaRPr lang="en-CA" dirty="0">
              <a:solidFill>
                <a:prstClr val="black"/>
              </a:solidFill>
            </a:endParaRPr>
          </a:p>
          <a:p>
            <a:pPr lvl="0"/>
            <a:r>
              <a:rPr lang="en-CA" dirty="0" smtClean="0">
                <a:solidFill>
                  <a:prstClr val="black"/>
                </a:solidFill>
              </a:rPr>
              <a:t>Now the original code is much more clear:</a:t>
            </a:r>
          </a:p>
          <a:p>
            <a:pPr marL="800100" lvl="2" indent="0">
              <a:buNone/>
            </a:pPr>
            <a:r>
              <a:rPr lang="en-CA" sz="1400" dirty="0" smtClean="0">
                <a:latin typeface="Consolas" panose="020B0609020204030204" pitchFamily="49" charset="0"/>
                <a:cs typeface="Consolas" panose="020B0609020204030204" pitchFamily="49" charset="0"/>
              </a:rPr>
              <a:t>std::size_t k{0};</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while ( </a:t>
            </a:r>
            <a:r>
              <a:rPr lang="en-CA" sz="1400" i="1" dirty="0" smtClean="0">
                <a:latin typeface="Consolas" panose="020B0609020204030204" pitchFamily="49" charset="0"/>
                <a:cs typeface="Consolas" panose="020B0609020204030204" pitchFamily="49" charset="0"/>
              </a:rPr>
              <a:t>some-condition</a:t>
            </a:r>
            <a:r>
              <a:rPr lang="en-CA" sz="1400" dirty="0" smtClean="0">
                <a:latin typeface="Consolas" panose="020B0609020204030204" pitchFamily="49" charset="0"/>
                <a:cs typeface="Consolas" panose="020B0609020204030204" pitchFamily="49" charset="0"/>
              </a:rPr>
              <a:t> )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Do something...</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err="1" smtClean="0">
                <a:solidFill>
                  <a:srgbClr val="FF0000"/>
                </a:solidFill>
                <a:latin typeface="Consolas" panose="020B0609020204030204" pitchFamily="49" charset="0"/>
                <a:cs typeface="Consolas" panose="020B0609020204030204" pitchFamily="49" charset="0"/>
              </a:rPr>
              <a:t>increment_and_cycle</a:t>
            </a:r>
            <a:r>
              <a:rPr lang="en-CA" sz="1400" b="1" dirty="0" smtClean="0">
                <a:solidFill>
                  <a:srgbClr val="FF0000"/>
                </a:solidFill>
                <a:latin typeface="Consolas" panose="020B0609020204030204" pitchFamily="49" charset="0"/>
                <a:cs typeface="Consolas" panose="020B0609020204030204" pitchFamily="49" charset="0"/>
              </a:rPr>
              <a:t>( k, array_capacity );</a:t>
            </a:r>
          </a:p>
          <a:p>
            <a:pPr marL="800100" lvl="2" indent="0">
              <a:buNone/>
            </a:pPr>
            <a:r>
              <a:rPr lang="en-CA" sz="1400" dirty="0">
                <a:latin typeface="Consolas" panose="020B0609020204030204" pitchFamily="49" charset="0"/>
                <a:cs typeface="Consolas" panose="020B0609020204030204" pitchFamily="49" charset="0"/>
              </a:rPr>
              <a:t>}</a:t>
            </a:r>
            <a:endParaRPr lang="en-CA" sz="1400" dirty="0" smtClean="0">
              <a:latin typeface="Consolas" panose="020B0609020204030204" pitchFamily="49" charset="0"/>
              <a:cs typeface="Consolas" panose="020B0609020204030204" pitchFamily="49" charset="0"/>
            </a:endParaRP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7428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Return-by-reference</a:t>
            </a:r>
            <a:endParaRPr lang="en-CA" dirty="0"/>
          </a:p>
        </p:txBody>
      </p:sp>
      <p:sp>
        <p:nvSpPr>
          <p:cNvPr id="3" name="Content Placeholder 2"/>
          <p:cNvSpPr>
            <a:spLocks noGrp="1"/>
          </p:cNvSpPr>
          <p:nvPr>
            <p:ph idx="1"/>
          </p:nvPr>
        </p:nvSpPr>
        <p:spPr/>
        <p:txBody>
          <a:bodyPr/>
          <a:lstStyle/>
          <a:p>
            <a:r>
              <a:rPr lang="en-CA" dirty="0" smtClean="0"/>
              <a:t>It is even possible to return by reference:</a:t>
            </a:r>
          </a:p>
          <a:p>
            <a:pPr marL="800100" lvl="2" indent="0">
              <a:buNone/>
            </a:pPr>
            <a:r>
              <a:rPr lang="en-CA" sz="1600" dirty="0" smtClean="0">
                <a:latin typeface="Consolas" panose="020B0609020204030204" pitchFamily="49" charset="0"/>
                <a:cs typeface="Consolas" panose="020B0609020204030204" pitchFamily="49" charset="0"/>
              </a:rPr>
              <a:t>int &amp;f( int </a:t>
            </a:r>
            <a:r>
              <a:rPr lang="en-CA" sz="1600" b="1" dirty="0" smtClean="0">
                <a:solidFill>
                  <a:srgbClr val="FF0000"/>
                </a:solidFill>
                <a:latin typeface="Consolas" panose="020B0609020204030204" pitchFamily="49" charset="0"/>
                <a:cs typeface="Consolas" panose="020B0609020204030204" pitchFamily="49" charset="0"/>
              </a:rPr>
              <a:t>&amp;</a:t>
            </a:r>
            <a:r>
              <a:rPr lang="en-CA" sz="1600" dirty="0" smtClean="0">
                <a:latin typeface="Consolas" panose="020B0609020204030204" pitchFamily="49" charset="0"/>
                <a:cs typeface="Consolas" panose="020B0609020204030204" pitchFamily="49" charset="0"/>
              </a:rPr>
              <a:t>n );</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int &amp;f( int </a:t>
            </a:r>
            <a:r>
              <a:rPr lang="en-CA" sz="1600" b="1" dirty="0">
                <a:solidFill>
                  <a:srgbClr val="FF0000"/>
                </a:solidFill>
                <a:latin typeface="Consolas" panose="020B0609020204030204" pitchFamily="49" charset="0"/>
                <a:cs typeface="Consolas" panose="020B0609020204030204" pitchFamily="49" charset="0"/>
              </a:rPr>
              <a:t>&amp;</a:t>
            </a:r>
            <a:r>
              <a:rPr lang="en-CA" sz="1600" dirty="0">
                <a:latin typeface="Consolas" panose="020B0609020204030204" pitchFamily="49" charset="0"/>
                <a:cs typeface="Consolas" panose="020B0609020204030204" pitchFamily="49" charset="0"/>
              </a:rPr>
              <a:t>n )</a:t>
            </a:r>
            <a:r>
              <a:rPr lang="en-CA" sz="1600" dirty="0" smtClean="0">
                <a:latin typeface="Consolas" panose="020B0609020204030204" pitchFamily="49" charset="0"/>
                <a:cs typeface="Consolas" panose="020B0609020204030204" pitchFamily="49" charset="0"/>
              </a:rPr>
              <a:t> {</a:t>
            </a:r>
          </a:p>
          <a:p>
            <a:pPr marL="800100" lvl="2" indent="0">
              <a:buNone/>
            </a:pPr>
            <a:r>
              <a:rPr lang="en-CA" sz="1600" dirty="0">
                <a:latin typeface="Consolas" panose="020B0609020204030204" pitchFamily="49" charset="0"/>
                <a:cs typeface="Consolas" panose="020B0609020204030204" pitchFamily="49" charset="0"/>
              </a:rPr>
              <a:t>    std::cout </a:t>
            </a:r>
            <a:r>
              <a:rPr lang="en-CA" sz="1600" dirty="0" smtClean="0">
                <a:latin typeface="Consolas" panose="020B0609020204030204" pitchFamily="49" charset="0"/>
                <a:cs typeface="Consolas" panose="020B0609020204030204" pitchFamily="49" charset="0"/>
              </a:rPr>
              <a:t>&lt;&lt; "In f(1): " &lt;&lt; </a:t>
            </a:r>
            <a:r>
              <a:rPr lang="en-CA" sz="1600" dirty="0">
                <a:latin typeface="Consolas" panose="020B0609020204030204" pitchFamily="49" charset="0"/>
                <a:cs typeface="Consolas" panose="020B0609020204030204" pitchFamily="49" charset="0"/>
              </a:rPr>
              <a:t>n &lt;&lt; std::endl;</a:t>
            </a:r>
          </a:p>
          <a:p>
            <a:pPr marL="800100" lvl="2" indent="0">
              <a:buNone/>
            </a:pPr>
            <a:r>
              <a:rPr lang="en-CA" sz="1600" dirty="0" smtClean="0">
                <a:latin typeface="Consolas" panose="020B0609020204030204" pitchFamily="49" charset="0"/>
                <a:cs typeface="Consolas" panose="020B0609020204030204" pitchFamily="49" charset="0"/>
              </a:rPr>
              <a:t>    n = 360;</a:t>
            </a:r>
          </a:p>
          <a:p>
            <a:pPr marL="800100" lvl="2" indent="0">
              <a:buNone/>
            </a:pPr>
            <a:r>
              <a:rPr lang="en-CA" sz="1600" dirty="0">
                <a:latin typeface="Consolas" panose="020B0609020204030204" pitchFamily="49" charset="0"/>
                <a:cs typeface="Consolas" panose="020B0609020204030204" pitchFamily="49" charset="0"/>
              </a:rPr>
              <a:t>    std::cout &lt;&lt; "In </a:t>
            </a:r>
            <a:r>
              <a:rPr lang="en-CA" sz="1600" dirty="0" smtClean="0">
                <a:latin typeface="Consolas" panose="020B0609020204030204" pitchFamily="49" charset="0"/>
                <a:cs typeface="Consolas" panose="020B0609020204030204" pitchFamily="49" charset="0"/>
              </a:rPr>
              <a:t>f(2): </a:t>
            </a:r>
            <a:r>
              <a:rPr lang="en-CA" sz="1600" dirty="0">
                <a:latin typeface="Consolas" panose="020B0609020204030204" pitchFamily="49" charset="0"/>
                <a:cs typeface="Consolas" panose="020B0609020204030204" pitchFamily="49" charset="0"/>
              </a:rPr>
              <a:t>" &lt;&lt; n &lt;&lt; std::endl;</a:t>
            </a:r>
          </a:p>
          <a:p>
            <a:pPr marL="800100" lvl="2" indent="0">
              <a:buNone/>
            </a:pPr>
            <a:r>
              <a:rPr lang="en-CA" sz="1600" dirty="0" smtClean="0">
                <a:latin typeface="Consolas" panose="020B0609020204030204" pitchFamily="49" charset="0"/>
                <a:cs typeface="Consolas" panose="020B0609020204030204" pitchFamily="49" charset="0"/>
              </a:rPr>
              <a:t>    return n;</a:t>
            </a:r>
          </a:p>
          <a:p>
            <a:pPr marL="800100" lvl="2" indent="0">
              <a:buNone/>
            </a:pPr>
            <a:r>
              <a:rPr lang="en-CA" sz="1600" dirty="0">
                <a:latin typeface="Consolas" panose="020B0609020204030204" pitchFamily="49" charset="0"/>
                <a:cs typeface="Consolas" panose="020B0609020204030204" pitchFamily="49" charset="0"/>
              </a:rPr>
              <a:t>}</a:t>
            </a:r>
          </a:p>
          <a:p>
            <a:pPr marL="800100" lvl="2" indent="0">
              <a:buNone/>
            </a:pPr>
            <a:endParaRPr lang="en-CA" sz="1700" dirty="0" smtClean="0">
              <a:latin typeface="Consolas" panose="020B0609020204030204" pitchFamily="49" charset="0"/>
              <a:cs typeface="Consolas" panose="020B0609020204030204" pitchFamily="49" charset="0"/>
            </a:endParaRPr>
          </a:p>
          <a:p>
            <a:r>
              <a:rPr lang="en-CA" sz="1800" dirty="0" smtClean="0"/>
              <a:t>Now consider</a:t>
            </a:r>
          </a:p>
          <a:p>
            <a:pPr marL="0" lvl="2" indent="0">
              <a:buNone/>
            </a:pPr>
            <a:r>
              <a:rPr lang="en-CA" sz="1600" dirty="0" smtClean="0">
                <a:latin typeface="Consolas" panose="020B0609020204030204" pitchFamily="49" charset="0"/>
                <a:cs typeface="Consolas" panose="020B0609020204030204" pitchFamily="49" charset="0"/>
              </a:rPr>
              <a:t>	int main() {</a:t>
            </a:r>
          </a:p>
          <a:p>
            <a:pPr marL="0" lvl="2" indent="0">
              <a:buNone/>
            </a:pPr>
            <a:r>
              <a:rPr lang="en-CA" sz="1600" dirty="0" smtClean="0">
                <a:latin typeface="Consolas" panose="020B0609020204030204" pitchFamily="49" charset="0"/>
                <a:cs typeface="Consolas" panose="020B0609020204030204" pitchFamily="49" charset="0"/>
              </a:rPr>
              <a:t>	    int k{42};</a:t>
            </a:r>
          </a:p>
          <a:p>
            <a:pPr marL="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f(k) = 91;</a:t>
            </a:r>
          </a:p>
          <a:p>
            <a:pPr marL="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std::cout &lt;&lt; k &lt;&lt; std::endl;</a:t>
            </a:r>
          </a:p>
          <a:p>
            <a:pPr marL="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0;</a:t>
            </a:r>
          </a:p>
          <a:p>
            <a:pPr marL="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283267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Return-by-reference</a:t>
            </a:r>
            <a:endParaRPr lang="en-CA" dirty="0"/>
          </a:p>
        </p:txBody>
      </p:sp>
      <p:sp>
        <p:nvSpPr>
          <p:cNvPr id="3" name="Content Placeholder 2"/>
          <p:cNvSpPr>
            <a:spLocks noGrp="1"/>
          </p:cNvSpPr>
          <p:nvPr>
            <p:ph idx="1"/>
          </p:nvPr>
        </p:nvSpPr>
        <p:spPr/>
        <p:txBody>
          <a:bodyPr/>
          <a:lstStyle/>
          <a:p>
            <a:r>
              <a:rPr lang="en-CA" dirty="0" smtClean="0"/>
              <a:t>Is this valid? Why or why not?</a:t>
            </a:r>
          </a:p>
          <a:p>
            <a:pPr marL="800100" lvl="2" indent="0">
              <a:buNone/>
            </a:pPr>
            <a:r>
              <a:rPr lang="en-CA" sz="1600" dirty="0" smtClean="0">
                <a:latin typeface="Consolas" panose="020B0609020204030204" pitchFamily="49" charset="0"/>
                <a:cs typeface="Consolas" panose="020B0609020204030204" pitchFamily="49" charset="0"/>
              </a:rPr>
              <a:t>int &amp;f();</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int &amp;f</a:t>
            </a:r>
            <a:r>
              <a:rPr lang="en-CA" sz="1600" dirty="0" smtClean="0">
                <a:latin typeface="Consolas" panose="020B0609020204030204" pitchFamily="49" charset="0"/>
                <a:cs typeface="Consolas" panose="020B0609020204030204" pitchFamily="49" charset="0"/>
              </a:rPr>
              <a:t>()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int n;</a:t>
            </a: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return n;</a:t>
            </a:r>
          </a:p>
          <a:p>
            <a:pPr marL="800100" lvl="2" indent="0">
              <a:buNone/>
            </a:pPr>
            <a:r>
              <a:rPr lang="en-CA" sz="1600" dirty="0">
                <a:latin typeface="Consolas" panose="020B0609020204030204" pitchFamily="49" charset="0"/>
                <a:cs typeface="Consolas" panose="020B0609020204030204" pitchFamily="49" charset="0"/>
              </a:rPr>
              <a:t>}</a:t>
            </a:r>
          </a:p>
          <a:p>
            <a:pPr marL="800100" lvl="2" indent="0">
              <a:buNone/>
            </a:pPr>
            <a:endParaRPr lang="en-CA" sz="1700" dirty="0" smtClean="0">
              <a:latin typeface="Consolas" panose="020B0609020204030204" pitchFamily="49" charset="0"/>
              <a:cs typeface="Consolas" panose="020B0609020204030204" pitchFamily="49" charset="0"/>
            </a:endParaRPr>
          </a:p>
          <a:p>
            <a:r>
              <a:rPr lang="en-CA" sz="1800" dirty="0" smtClean="0"/>
              <a:t>Now consider what would happen if we tried:</a:t>
            </a:r>
          </a:p>
          <a:p>
            <a:pPr marL="0" lvl="2" indent="0">
              <a:buNone/>
            </a:pPr>
            <a:r>
              <a:rPr lang="en-CA" sz="1600" dirty="0" smtClean="0">
                <a:latin typeface="Consolas" panose="020B0609020204030204" pitchFamily="49" charset="0"/>
                <a:cs typeface="Consolas" panose="020B0609020204030204" pitchFamily="49" charset="0"/>
              </a:rPr>
              <a:t>	int main() {</a:t>
            </a:r>
          </a:p>
          <a:p>
            <a:pPr marL="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f() = 91;</a:t>
            </a:r>
          </a:p>
          <a:p>
            <a:pPr marL="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0;</a:t>
            </a:r>
          </a:p>
          <a:p>
            <a:pPr marL="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753966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Return-by-reference</a:t>
            </a:r>
            <a:endParaRPr lang="en-CA" dirty="0"/>
          </a:p>
        </p:txBody>
      </p:sp>
      <p:sp>
        <p:nvSpPr>
          <p:cNvPr id="3" name="Content Placeholder 2"/>
          <p:cNvSpPr>
            <a:spLocks noGrp="1"/>
          </p:cNvSpPr>
          <p:nvPr>
            <p:ph idx="1"/>
          </p:nvPr>
        </p:nvSpPr>
        <p:spPr/>
        <p:txBody>
          <a:bodyPr/>
          <a:lstStyle/>
          <a:p>
            <a:r>
              <a:rPr lang="en-CA" dirty="0" smtClean="0"/>
              <a:t>When you call a std::cout statement, std::cout is passed by reference, and once again returned by reference, which is why you multiple items being printed:</a:t>
            </a:r>
          </a:p>
          <a:p>
            <a:pPr marL="800100" lvl="2" indent="0">
              <a:buNone/>
            </a:pPr>
            <a:r>
              <a:rPr lang="en-CA" sz="1600" dirty="0" smtClean="0">
                <a:latin typeface="Consolas" panose="020B0609020204030204" pitchFamily="49" charset="0"/>
                <a:cs typeface="Consolas" panose="020B0609020204030204" pitchFamily="49" charset="0"/>
              </a:rPr>
              <a:t>int main() {</a:t>
            </a:r>
          </a:p>
          <a:p>
            <a:pPr marL="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std::cout &lt;&lt; "3 + 4 = " &lt;&lt; (3 + 4) &lt;&lt; std::endl;</a:t>
            </a:r>
          </a:p>
          <a:p>
            <a:pPr marL="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0;</a:t>
            </a:r>
          </a:p>
          <a:p>
            <a:pPr marL="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a:t>
            </a:r>
          </a:p>
          <a:p>
            <a:pPr marL="0" lvl="2" indent="0">
              <a:buNone/>
            </a:pPr>
            <a:endParaRPr lang="en-CA" sz="1600" dirty="0">
              <a:latin typeface="Consolas" panose="020B0609020204030204" pitchFamily="49" charset="0"/>
              <a:cs typeface="Consolas" panose="020B0609020204030204" pitchFamily="49" charset="0"/>
            </a:endParaRPr>
          </a:p>
          <a:p>
            <a:pPr marL="0" lvl="2" indent="0">
              <a:buNone/>
            </a:pPr>
            <a:endParaRPr lang="en-CA" sz="1600" dirty="0" smtClean="0">
              <a:latin typeface="Consolas" panose="020B0609020204030204" pitchFamily="49" charset="0"/>
              <a:cs typeface="Consolas" panose="020B0609020204030204" pitchFamily="49" charset="0"/>
            </a:endParaRPr>
          </a:p>
          <a:p>
            <a:pPr marL="0" lvl="2" indent="0">
              <a:buNone/>
            </a:pPr>
            <a:endParaRPr lang="en-CA" sz="1600" dirty="0">
              <a:latin typeface="Consolas" panose="020B0609020204030204" pitchFamily="49" charset="0"/>
              <a:cs typeface="Consolas" panose="020B0609020204030204" pitchFamily="49" charset="0"/>
            </a:endParaRPr>
          </a:p>
          <a:p>
            <a:pPr marL="0" lvl="2" indent="0">
              <a:buNone/>
            </a:pPr>
            <a:endParaRPr lang="en-CA" sz="1600" dirty="0" smtClean="0">
              <a:latin typeface="Consolas" panose="020B0609020204030204" pitchFamily="49" charset="0"/>
              <a:cs typeface="Consolas" panose="020B0609020204030204" pitchFamily="49" charset="0"/>
            </a:endParaRPr>
          </a:p>
          <a:p>
            <a:pPr marL="0" lvl="2" indent="0">
              <a:buNone/>
            </a:pPr>
            <a:endParaRPr lang="en-CA" sz="1600" dirty="0">
              <a:latin typeface="Consolas" panose="020B0609020204030204" pitchFamily="49" charset="0"/>
              <a:cs typeface="Consolas" panose="020B0609020204030204" pitchFamily="49" charset="0"/>
            </a:endParaRPr>
          </a:p>
          <a:p>
            <a:pPr marL="0" lvl="2" indent="0">
              <a:buNone/>
            </a:pPr>
            <a:endParaRPr lang="en-CA" sz="1600" dirty="0" smtClean="0">
              <a:latin typeface="Consolas" panose="020B0609020204030204" pitchFamily="49" charset="0"/>
              <a:cs typeface="Consolas" panose="020B0609020204030204" pitchFamily="49" charset="0"/>
            </a:endParaRPr>
          </a:p>
          <a:p>
            <a:pPr marL="0" lvl="2" indent="0">
              <a:buNone/>
            </a:pPr>
            <a:endParaRPr lang="en-CA" sz="1600" dirty="0">
              <a:latin typeface="Consolas" panose="020B0609020204030204" pitchFamily="49" charset="0"/>
              <a:cs typeface="Consolas" panose="020B0609020204030204" pitchFamily="49" charset="0"/>
            </a:endParaRPr>
          </a:p>
          <a:p>
            <a:pPr marL="800100" lvl="3" indent="-342900"/>
            <a:r>
              <a:rPr lang="en-CA" sz="1900" dirty="0" smtClean="0">
                <a:solidFill>
                  <a:prstClr val="black"/>
                </a:solidFill>
              </a:rPr>
              <a:t>Yes, </a:t>
            </a:r>
            <a:r>
              <a:rPr lang="en-CA" sz="1900" dirty="0" smtClean="0">
                <a:solidFill>
                  <a:prstClr val="black"/>
                </a:solidFill>
                <a:latin typeface="Consolas" panose="020B0609020204030204" pitchFamily="49" charset="0"/>
                <a:cs typeface="Consolas" panose="020B0609020204030204" pitchFamily="49" charset="0"/>
              </a:rPr>
              <a:t>std::cout;</a:t>
            </a:r>
            <a:r>
              <a:rPr lang="en-CA" sz="1900" dirty="0" smtClean="0">
                <a:solidFill>
                  <a:prstClr val="black"/>
                </a:solidFill>
              </a:rPr>
              <a:t> is a valid statement—it does nothing</a:t>
            </a:r>
            <a:endParaRPr lang="en-CA" sz="1500" dirty="0" smtClean="0">
              <a:latin typeface="Consolas" panose="020B0609020204030204" pitchFamily="49" charset="0"/>
              <a:cs typeface="Consolas" panose="020B0609020204030204" pitchFamily="49" charset="0"/>
            </a:endParaRPr>
          </a:p>
        </p:txBody>
      </p:sp>
      <p:sp>
        <p:nvSpPr>
          <p:cNvPr id="4" name="Rectangle 3"/>
          <p:cNvSpPr/>
          <p:nvPr/>
        </p:nvSpPr>
        <p:spPr>
          <a:xfrm>
            <a:off x="1835696" y="3717032"/>
            <a:ext cx="6030416" cy="338554"/>
          </a:xfrm>
          <a:prstGeom prst="rect">
            <a:avLst/>
          </a:prstGeom>
        </p:spPr>
        <p:txBody>
          <a:bodyPr wrap="square">
            <a:spAutoFit/>
          </a:bodyPr>
          <a:lstStyle/>
          <a:p>
            <a:pPr marL="0" lvl="2" indent="0">
              <a:buNone/>
            </a:pPr>
            <a:r>
              <a:rPr lang="en-CA" sz="1600" dirty="0" smtClean="0">
                <a:solidFill>
                  <a:srgbClr val="0070C0"/>
                </a:solidFill>
                <a:latin typeface="Consolas" panose="020B0609020204030204" pitchFamily="49" charset="0"/>
                <a:cs typeface="Consolas" panose="020B0609020204030204" pitchFamily="49" charset="0"/>
              </a:rPr>
              <a:t>(</a:t>
            </a:r>
            <a:r>
              <a:rPr lang="en-CA" sz="1600" dirty="0" smtClean="0">
                <a:solidFill>
                  <a:srgbClr val="FF0000"/>
                </a:solidFill>
                <a:latin typeface="Consolas" panose="020B0609020204030204" pitchFamily="49" charset="0"/>
                <a:cs typeface="Consolas" panose="020B0609020204030204" pitchFamily="49" charset="0"/>
              </a:rPr>
              <a:t>(std</a:t>
            </a:r>
            <a:r>
              <a:rPr lang="en-CA" sz="1600" dirty="0">
                <a:solidFill>
                  <a:srgbClr val="FF0000"/>
                </a:solidFill>
                <a:latin typeface="Consolas" panose="020B0609020204030204" pitchFamily="49" charset="0"/>
                <a:cs typeface="Consolas" panose="020B0609020204030204" pitchFamily="49" charset="0"/>
              </a:rPr>
              <a:t>::cout &lt;&lt; "3 + 4 = </a:t>
            </a:r>
            <a:r>
              <a:rPr lang="en-CA" sz="1600" dirty="0" smtClean="0">
                <a:solidFill>
                  <a:srgbClr val="FF0000"/>
                </a:solidFill>
                <a:latin typeface="Consolas" panose="020B0609020204030204" pitchFamily="49" charset="0"/>
                <a:cs typeface="Consolas" panose="020B0609020204030204" pitchFamily="49" charset="0"/>
              </a:rPr>
              <a:t>") </a:t>
            </a:r>
            <a:r>
              <a:rPr lang="en-CA" sz="1600" dirty="0">
                <a:solidFill>
                  <a:srgbClr val="0070C0"/>
                </a:solidFill>
                <a:latin typeface="Consolas" panose="020B0609020204030204" pitchFamily="49" charset="0"/>
                <a:cs typeface="Consolas" panose="020B0609020204030204" pitchFamily="49" charset="0"/>
              </a:rPr>
              <a:t>&lt;&lt; (3 + 4</a:t>
            </a:r>
            <a:r>
              <a:rPr lang="en-CA" sz="1600" dirty="0" smtClean="0">
                <a:solidFill>
                  <a:srgbClr val="0070C0"/>
                </a:solidFill>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&lt;&lt; std::endl;</a:t>
            </a:r>
          </a:p>
        </p:txBody>
      </p:sp>
      <p:sp>
        <p:nvSpPr>
          <p:cNvPr id="5" name="Left Brace 4"/>
          <p:cNvSpPr/>
          <p:nvPr/>
        </p:nvSpPr>
        <p:spPr>
          <a:xfrm rot="16200000">
            <a:off x="3348932" y="2903629"/>
            <a:ext cx="180020" cy="252028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Rectangle 5"/>
          <p:cNvSpPr/>
          <p:nvPr/>
        </p:nvSpPr>
        <p:spPr>
          <a:xfrm>
            <a:off x="1835696" y="4314582"/>
            <a:ext cx="6030416" cy="338554"/>
          </a:xfrm>
          <a:prstGeom prst="rect">
            <a:avLst/>
          </a:prstGeom>
        </p:spPr>
        <p:txBody>
          <a:bodyPr wrap="square">
            <a:spAutoFit/>
          </a:bodyPr>
          <a:lstStyle/>
          <a:p>
            <a:pPr marL="0" lvl="2" indent="0">
              <a:buNone/>
            </a:pPr>
            <a:r>
              <a:rPr lang="en-CA" sz="1600" dirty="0" smtClean="0">
                <a:solidFill>
                  <a:srgbClr val="0070C0"/>
                </a:solidFill>
                <a:latin typeface="Consolas" panose="020B0609020204030204" pitchFamily="49" charset="0"/>
                <a:cs typeface="Consolas" panose="020B0609020204030204" pitchFamily="49" charset="0"/>
              </a:rPr>
              <a:t>(         std::cout        </a:t>
            </a:r>
            <a:r>
              <a:rPr lang="en-CA" sz="1600" dirty="0">
                <a:solidFill>
                  <a:srgbClr val="0070C0"/>
                </a:solidFill>
                <a:latin typeface="Consolas" panose="020B0609020204030204" pitchFamily="49" charset="0"/>
                <a:cs typeface="Consolas" panose="020B0609020204030204" pitchFamily="49" charset="0"/>
              </a:rPr>
              <a:t>&lt;&lt; (3 + 4</a:t>
            </a:r>
            <a:r>
              <a:rPr lang="en-CA" sz="1600" dirty="0" smtClean="0">
                <a:solidFill>
                  <a:srgbClr val="0070C0"/>
                </a:solidFill>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&lt;&lt; std::endl;</a:t>
            </a:r>
          </a:p>
        </p:txBody>
      </p:sp>
      <p:sp>
        <p:nvSpPr>
          <p:cNvPr id="7" name="Left Brace 6"/>
          <p:cNvSpPr/>
          <p:nvPr/>
        </p:nvSpPr>
        <p:spPr>
          <a:xfrm rot="16200000">
            <a:off x="4445986" y="3266983"/>
            <a:ext cx="180020" cy="2952328"/>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Rectangle 8"/>
          <p:cNvSpPr/>
          <p:nvPr/>
        </p:nvSpPr>
        <p:spPr>
          <a:xfrm>
            <a:off x="1853952" y="4893960"/>
            <a:ext cx="6030416" cy="338554"/>
          </a:xfrm>
          <a:prstGeom prst="rect">
            <a:avLst/>
          </a:prstGeom>
        </p:spPr>
        <p:txBody>
          <a:bodyPr wrap="square">
            <a:spAutoFit/>
          </a:bodyPr>
          <a:lstStyle/>
          <a:p>
            <a:pPr marL="0" lvl="2" indent="0">
              <a:buNone/>
            </a:pPr>
            <a:r>
              <a:rPr lang="en-CA" sz="1600" dirty="0" smtClean="0">
                <a:latin typeface="Consolas" panose="020B0609020204030204" pitchFamily="49" charset="0"/>
                <a:cs typeface="Consolas" panose="020B0609020204030204" pitchFamily="49" charset="0"/>
              </a:rPr>
              <a:t>                    std::cout          &lt;&lt; </a:t>
            </a:r>
            <a:r>
              <a:rPr lang="en-CA" sz="1600" dirty="0">
                <a:latin typeface="Consolas" panose="020B0609020204030204" pitchFamily="49" charset="0"/>
                <a:cs typeface="Consolas" panose="020B0609020204030204" pitchFamily="49" charset="0"/>
              </a:rPr>
              <a:t>std::endl;</a:t>
            </a:r>
          </a:p>
        </p:txBody>
      </p:sp>
      <p:sp>
        <p:nvSpPr>
          <p:cNvPr id="10" name="Left Brace 9"/>
          <p:cNvSpPr/>
          <p:nvPr/>
        </p:nvSpPr>
        <p:spPr>
          <a:xfrm rot="16200000">
            <a:off x="5778133" y="3594333"/>
            <a:ext cx="180021" cy="3456384"/>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Rectangle 10"/>
          <p:cNvSpPr/>
          <p:nvPr/>
        </p:nvSpPr>
        <p:spPr>
          <a:xfrm>
            <a:off x="3150096" y="5466710"/>
            <a:ext cx="4878288" cy="338554"/>
          </a:xfrm>
          <a:prstGeom prst="rect">
            <a:avLst/>
          </a:prstGeom>
        </p:spPr>
        <p:txBody>
          <a:bodyPr wrap="square">
            <a:spAutoFit/>
          </a:bodyPr>
          <a:lstStyle/>
          <a:p>
            <a:pPr marL="0" lvl="2" indent="0">
              <a:buNone/>
            </a:pPr>
            <a:r>
              <a:rPr lang="en-CA" sz="1600" dirty="0" smtClean="0">
                <a:latin typeface="Consolas" panose="020B0609020204030204" pitchFamily="49" charset="0"/>
                <a:cs typeface="Consolas" panose="020B0609020204030204" pitchFamily="49" charset="0"/>
              </a:rPr>
              <a:t>                    std::cout;</a:t>
            </a:r>
            <a:endParaRPr lang="en-CA" sz="1600" dirty="0">
              <a:latin typeface="Consolas" panose="020B0609020204030204" pitchFamily="49" charset="0"/>
              <a:cs typeface="Consolas" panose="020B0609020204030204" pitchFamily="49" charset="0"/>
            </a:endParaRPr>
          </a:p>
        </p:txBody>
      </p:sp>
      <p:sp>
        <p:nvSpPr>
          <p:cNvPr id="12" name="TextBox 11"/>
          <p:cNvSpPr txBox="1"/>
          <p:nvPr/>
        </p:nvSpPr>
        <p:spPr>
          <a:xfrm>
            <a:off x="1187624" y="5432842"/>
            <a:ext cx="2544286" cy="369332"/>
          </a:xfrm>
          <a:prstGeom prst="rect">
            <a:avLst/>
          </a:prstGeom>
          <a:noFill/>
        </p:spPr>
        <p:txBody>
          <a:bodyPr wrap="none" rtlCol="0">
            <a:spAutoFit/>
          </a:bodyPr>
          <a:lstStyle/>
          <a:p>
            <a:r>
              <a:rPr lang="en-CA" dirty="0" smtClean="0">
                <a:solidFill>
                  <a:srgbClr val="0070C0"/>
                </a:solidFill>
                <a:latin typeface="Georgia" panose="02040502050405020303" pitchFamily="18" charset="0"/>
              </a:rPr>
              <a:t>Returned by reference</a:t>
            </a:r>
            <a:endParaRPr lang="en-CA" dirty="0">
              <a:solidFill>
                <a:srgbClr val="0070C0"/>
              </a:solidFill>
              <a:latin typeface="Georgia" panose="02040502050405020303" pitchFamily="18" charset="0"/>
            </a:endParaRPr>
          </a:p>
        </p:txBody>
      </p:sp>
      <p:cxnSp>
        <p:nvCxnSpPr>
          <p:cNvPr id="14" name="Straight Arrow Connector 13"/>
          <p:cNvCxnSpPr/>
          <p:nvPr/>
        </p:nvCxnSpPr>
        <p:spPr>
          <a:xfrm flipV="1">
            <a:off x="2602383" y="4581128"/>
            <a:ext cx="432048" cy="831408"/>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131840" y="5157192"/>
            <a:ext cx="1008111" cy="255344"/>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97756" y="5632832"/>
            <a:ext cx="1766332"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40024" y="5939988"/>
            <a:ext cx="184731" cy="369332"/>
          </a:xfrm>
          <a:prstGeom prst="rect">
            <a:avLst/>
          </a:prstGeom>
          <a:noFill/>
        </p:spPr>
        <p:txBody>
          <a:bodyPr wrap="none" rtlCol="0">
            <a:spAutoFit/>
          </a:bodyPr>
          <a:lstStyle/>
          <a:p>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721437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Learn about reference variables</a:t>
            </a:r>
          </a:p>
          <a:p>
            <a:pPr lvl="2"/>
            <a:r>
              <a:rPr lang="en-CA" dirty="0" smtClean="0"/>
              <a:t>Aliases to other assignable items (</a:t>
            </a:r>
            <a:r>
              <a:rPr lang="en-CA" i="1" dirty="0" err="1" smtClean="0"/>
              <a:t>lvalues</a:t>
            </a:r>
            <a:r>
              <a:rPr lang="en-CA" dirty="0" smtClean="0"/>
              <a:t>)</a:t>
            </a:r>
          </a:p>
          <a:p>
            <a:pPr lvl="1"/>
            <a:r>
              <a:rPr lang="en-CA" dirty="0" smtClean="0"/>
              <a:t>See how to use this for </a:t>
            </a:r>
            <a:r>
              <a:rPr lang="en-CA" i="1" dirty="0" smtClean="0"/>
              <a:t>pass-by-reference</a:t>
            </a:r>
            <a:endParaRPr lang="en-CA" dirty="0" smtClean="0"/>
          </a:p>
          <a:p>
            <a:pPr lvl="2"/>
            <a:r>
              <a:rPr lang="en-CA" dirty="0" smtClean="0"/>
              <a:t>Changing arguments—not parameters—inside of functions</a:t>
            </a:r>
          </a:p>
          <a:p>
            <a:pPr lvl="1"/>
            <a:r>
              <a:rPr lang="en-CA" dirty="0" smtClean="0"/>
              <a:t>Useful for updating arguments that hold values</a:t>
            </a:r>
          </a:p>
          <a:p>
            <a:pPr lvl="1"/>
            <a:r>
              <a:rPr lang="en-CA" dirty="0" smtClean="0"/>
              <a:t>We will also see </a:t>
            </a:r>
            <a:r>
              <a:rPr lang="en-CA" i="1" dirty="0" smtClean="0"/>
              <a:t>return-by-reference</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 this course…</a:t>
            </a:r>
            <a:endParaRPr lang="en-CA" dirty="0"/>
          </a:p>
        </p:txBody>
      </p:sp>
      <p:sp>
        <p:nvSpPr>
          <p:cNvPr id="3" name="Content Placeholder 2"/>
          <p:cNvSpPr>
            <a:spLocks noGrp="1"/>
          </p:cNvSpPr>
          <p:nvPr>
            <p:ph idx="1"/>
          </p:nvPr>
        </p:nvSpPr>
        <p:spPr/>
        <p:txBody>
          <a:bodyPr/>
          <a:lstStyle/>
          <a:p>
            <a:r>
              <a:rPr lang="en-CA" dirty="0" smtClean="0"/>
              <a:t>In this course, we will only use pass-by-reference</a:t>
            </a:r>
          </a:p>
          <a:p>
            <a:pPr lvl="1"/>
            <a:r>
              <a:rPr lang="en-CA" dirty="0" smtClean="0"/>
              <a:t>We generally will not use reference local variables</a:t>
            </a:r>
          </a:p>
          <a:p>
            <a:pPr lvl="1"/>
            <a:r>
              <a:rPr lang="en-CA" dirty="0" smtClean="0"/>
              <a:t>We will see, but not use, return-by-reference</a:t>
            </a:r>
          </a:p>
        </p:txBody>
      </p:sp>
    </p:spTree>
    <p:extLst>
      <p:ext uri="{BB962C8B-B14F-4D97-AF65-F5344CB8AC3E}">
        <p14:creationId xmlns:p14="http://schemas.microsoft.com/office/powerpoint/2010/main" val="1659528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Know how to create an </a:t>
            </a:r>
            <a:r>
              <a:rPr lang="en-CA" i="1" dirty="0" smtClean="0"/>
              <a:t>alias</a:t>
            </a:r>
            <a:r>
              <a:rPr lang="en-CA" dirty="0" smtClean="0"/>
              <a:t> or </a:t>
            </a:r>
            <a:r>
              <a:rPr lang="en-CA" i="1" dirty="0" smtClean="0"/>
              <a:t>reference</a:t>
            </a:r>
            <a:r>
              <a:rPr lang="en-CA" dirty="0"/>
              <a:t> </a:t>
            </a:r>
            <a:r>
              <a:rPr lang="en-CA" dirty="0" smtClean="0"/>
              <a:t>to another assignable variable</a:t>
            </a:r>
            <a:endParaRPr lang="en-CA" dirty="0"/>
          </a:p>
          <a:p>
            <a:pPr lvl="1"/>
            <a:r>
              <a:rPr lang="en-CA" dirty="0" smtClean="0"/>
              <a:t>Understand that a parameter can be an alias to the argument</a:t>
            </a:r>
          </a:p>
          <a:p>
            <a:pPr lvl="2"/>
            <a:r>
              <a:rPr lang="en-CA" dirty="0" smtClean="0"/>
              <a:t>This is know as </a:t>
            </a:r>
            <a:r>
              <a:rPr lang="en-CA" i="1" dirty="0" smtClean="0"/>
              <a:t>pass-by-reference</a:t>
            </a:r>
          </a:p>
          <a:p>
            <a:pPr lvl="1"/>
            <a:r>
              <a:rPr lang="en-CA" dirty="0" smtClean="0"/>
              <a:t>Are aware of numerous applications of pass-by-reference</a:t>
            </a:r>
          </a:p>
          <a:p>
            <a:pPr lvl="2"/>
            <a:r>
              <a:rPr lang="en-CA" dirty="0" smtClean="0"/>
              <a:t>Returning more information than one return value allows</a:t>
            </a:r>
          </a:p>
          <a:p>
            <a:pPr lvl="1"/>
            <a:r>
              <a:rPr lang="en-CA" dirty="0" smtClean="0"/>
              <a:t>Know </a:t>
            </a:r>
            <a:r>
              <a:rPr lang="en-CA" dirty="0" smtClean="0"/>
              <a:t>that there is also a </a:t>
            </a:r>
            <a:r>
              <a:rPr lang="en-CA" i="1" dirty="0" smtClean="0"/>
              <a:t>return-by-reference</a:t>
            </a:r>
            <a:endParaRPr lang="en-CA" dirty="0" smtClean="0"/>
          </a:p>
          <a:p>
            <a:pPr lvl="1"/>
            <a:endParaRPr lang="en-CA" dirty="0" smtClean="0"/>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 local variables</a:t>
            </a:r>
            <a:endParaRPr lang="en-CA" dirty="0"/>
          </a:p>
        </p:txBody>
      </p:sp>
      <p:sp>
        <p:nvSpPr>
          <p:cNvPr id="3" name="Content Placeholder 2"/>
          <p:cNvSpPr>
            <a:spLocks noGrp="1"/>
          </p:cNvSpPr>
          <p:nvPr>
            <p:ph idx="1"/>
          </p:nvPr>
        </p:nvSpPr>
        <p:spPr/>
        <p:txBody>
          <a:bodyPr/>
          <a:lstStyle/>
          <a:p>
            <a:r>
              <a:rPr lang="en-CA" dirty="0" smtClean="0"/>
              <a:t>In C++, it is possible to declare a local variable to be an </a:t>
            </a:r>
            <a:r>
              <a:rPr lang="en-CA" i="1" dirty="0" smtClean="0"/>
              <a:t>alias </a:t>
            </a:r>
            <a:r>
              <a:rPr lang="en-CA" dirty="0" smtClean="0"/>
              <a:t>or a </a:t>
            </a:r>
            <a:r>
              <a:rPr lang="en-CA" i="1" dirty="0" smtClean="0"/>
              <a:t>reference </a:t>
            </a:r>
            <a:r>
              <a:rPr lang="en-CA" dirty="0" smtClean="0"/>
              <a:t>to another variable</a:t>
            </a:r>
          </a:p>
          <a:p>
            <a:pPr marL="800100" lvl="2" indent="0">
              <a:buNone/>
            </a:pPr>
            <a:r>
              <a:rPr lang="en-CA" sz="1600" dirty="0" smtClean="0">
                <a:latin typeface="Consolas" panose="020B0609020204030204" pitchFamily="49" charset="0"/>
                <a:cs typeface="Consolas" panose="020B0609020204030204" pitchFamily="49" charset="0"/>
              </a:rPr>
              <a:t>#include &lt;iostream&gt;</a:t>
            </a:r>
          </a:p>
          <a:p>
            <a:pPr marL="800100" lvl="2" indent="0">
              <a:buNone/>
            </a:pPr>
            <a:r>
              <a:rPr lang="en-CA" sz="1600" dirty="0" smtClean="0">
                <a:latin typeface="Consolas" panose="020B0609020204030204" pitchFamily="49" charset="0"/>
                <a:cs typeface="Consolas" panose="020B0609020204030204" pitchFamily="49" charset="0"/>
              </a:rPr>
              <a:t>int main();</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int main()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int m{42};</a:t>
            </a:r>
          </a:p>
          <a:p>
            <a:pPr marL="800100" lvl="2" indent="0">
              <a:buNone/>
            </a:pPr>
            <a:r>
              <a:rPr lang="en-CA" sz="1600" b="1" dirty="0">
                <a:solidFill>
                  <a:srgbClr val="FF0000"/>
                </a:solidFill>
                <a:latin typeface="Consolas" panose="020B0609020204030204" pitchFamily="49" charset="0"/>
                <a:cs typeface="Consolas" panose="020B0609020204030204" pitchFamily="49" charset="0"/>
              </a:rPr>
              <a:t> </a:t>
            </a:r>
            <a:r>
              <a:rPr lang="en-CA" sz="1600" b="1" dirty="0" smtClean="0">
                <a:solidFill>
                  <a:srgbClr val="FF0000"/>
                </a:solidFill>
                <a:latin typeface="Consolas" panose="020B0609020204030204" pitchFamily="49" charset="0"/>
                <a:cs typeface="Consolas" panose="020B0609020204030204" pitchFamily="49" charset="0"/>
              </a:rPr>
              <a:t>   int &amp;n{m};</a:t>
            </a:r>
          </a:p>
          <a:p>
            <a:pPr marL="800100" lvl="2" indent="0">
              <a:buNone/>
            </a:pPr>
            <a:r>
              <a:rPr lang="en-CA" sz="1600" dirty="0" smtClean="0">
                <a:latin typeface="Consolas" panose="020B0609020204030204" pitchFamily="49" charset="0"/>
                <a:cs typeface="Consolas" panose="020B0609020204030204" pitchFamily="49" charset="0"/>
              </a:rPr>
              <a:t>    // Now, 'n' is an alias for 'm'</a:t>
            </a:r>
          </a:p>
          <a:p>
            <a:pPr marL="800100" lvl="2" indent="0">
              <a:buNone/>
            </a:pPr>
            <a:r>
              <a:rPr lang="en-CA" sz="1600" dirty="0" smtClean="0">
                <a:latin typeface="Consolas" panose="020B0609020204030204" pitchFamily="49" charset="0"/>
                <a:cs typeface="Consolas" panose="020B0609020204030204" pitchFamily="49" charset="0"/>
              </a:rPr>
              <a:t>    std::cout &lt;&lt; "m = " &lt;&lt; m &lt;&lt; ", \tn = " &lt;&lt; n &lt;&lt; std::endl;</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m = 91;</a:t>
            </a:r>
          </a:p>
          <a:p>
            <a:pPr marL="800100" lvl="2" indent="0">
              <a:buNone/>
            </a:pPr>
            <a:r>
              <a:rPr lang="en-CA" sz="1600" dirty="0">
                <a:latin typeface="Consolas" panose="020B0609020204030204" pitchFamily="49" charset="0"/>
                <a:cs typeface="Consolas" panose="020B0609020204030204" pitchFamily="49" charset="0"/>
              </a:rPr>
              <a:t>    std::cout &lt;&lt; "m = " &lt;&lt; m &lt;&lt; ", </a:t>
            </a:r>
            <a:r>
              <a:rPr lang="en-CA" sz="1600" dirty="0" smtClean="0">
                <a:latin typeface="Consolas" panose="020B0609020204030204" pitchFamily="49" charset="0"/>
                <a:cs typeface="Consolas" panose="020B0609020204030204" pitchFamily="49" charset="0"/>
              </a:rPr>
              <a:t>\tn </a:t>
            </a:r>
            <a:r>
              <a:rPr lang="en-CA" sz="1600" dirty="0">
                <a:latin typeface="Consolas" panose="020B0609020204030204" pitchFamily="49" charset="0"/>
                <a:cs typeface="Consolas" panose="020B0609020204030204" pitchFamily="49" charset="0"/>
              </a:rPr>
              <a:t>= " &lt;&lt; n &lt;&lt; std::endl</a:t>
            </a:r>
            <a:r>
              <a:rPr lang="en-CA" sz="1600" dirty="0" smtClean="0">
                <a:latin typeface="Consolas" panose="020B0609020204030204" pitchFamily="49" charset="0"/>
                <a:cs typeface="Consolas" panose="020B0609020204030204" pitchFamily="49" charset="0"/>
              </a:rPr>
              <a:t>;</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b="1" dirty="0" smtClean="0">
                <a:solidFill>
                  <a:srgbClr val="FF0000"/>
                </a:solidFill>
                <a:latin typeface="Consolas" panose="020B0609020204030204" pitchFamily="49" charset="0"/>
                <a:cs typeface="Consolas" panose="020B0609020204030204" pitchFamily="49" charset="0"/>
              </a:rPr>
              <a:t>n = 360;</a:t>
            </a:r>
          </a:p>
          <a:p>
            <a:pPr marL="800100" lvl="2" indent="0">
              <a:buNone/>
            </a:pPr>
            <a:r>
              <a:rPr lang="en-CA" sz="1600" dirty="0">
                <a:latin typeface="Consolas" panose="020B0609020204030204" pitchFamily="49" charset="0"/>
                <a:cs typeface="Consolas" panose="020B0609020204030204" pitchFamily="49" charset="0"/>
              </a:rPr>
              <a:t>    std::cout &lt;&lt; "m = " &lt;&lt; m &lt;&lt; ", </a:t>
            </a:r>
            <a:r>
              <a:rPr lang="en-CA" sz="1600" dirty="0" smtClean="0">
                <a:latin typeface="Consolas" panose="020B0609020204030204" pitchFamily="49" charset="0"/>
                <a:cs typeface="Consolas" panose="020B0609020204030204" pitchFamily="49" charset="0"/>
              </a:rPr>
              <a:t>\tn </a:t>
            </a:r>
            <a:r>
              <a:rPr lang="en-CA" sz="1600" dirty="0">
                <a:latin typeface="Consolas" panose="020B0609020204030204" pitchFamily="49" charset="0"/>
                <a:cs typeface="Consolas" panose="020B0609020204030204" pitchFamily="49" charset="0"/>
              </a:rPr>
              <a:t>= " &lt;&lt; n &lt;&lt; std::endl;</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0;</a:t>
            </a: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a:t>
            </a:r>
          </a:p>
        </p:txBody>
      </p:sp>
      <p:sp>
        <p:nvSpPr>
          <p:cNvPr id="4" name="TextBox 3"/>
          <p:cNvSpPr txBox="1"/>
          <p:nvPr/>
        </p:nvSpPr>
        <p:spPr>
          <a:xfrm>
            <a:off x="5487254" y="2492896"/>
            <a:ext cx="3477234" cy="1200329"/>
          </a:xfrm>
          <a:prstGeom prst="rect">
            <a:avLst/>
          </a:prstGeom>
          <a:noFill/>
        </p:spPr>
        <p:txBody>
          <a:bodyPr wrap="none" rtlCol="0">
            <a:spAutoFit/>
          </a:bodyPr>
          <a:lstStyle/>
          <a:p>
            <a:r>
              <a:rPr lang="pt-BR" dirty="0" smtClean="0">
                <a:solidFill>
                  <a:srgbClr val="0070C0"/>
                </a:solidFill>
                <a:latin typeface="Georgia" panose="02040502050405020303" pitchFamily="18" charset="0"/>
              </a:rPr>
              <a:t>Output:</a:t>
            </a:r>
          </a:p>
          <a:p>
            <a:r>
              <a:rPr lang="pt-BR" dirty="0">
                <a:solidFill>
                  <a:srgbClr val="0070C0"/>
                </a:solidFill>
                <a:latin typeface="Consolas" panose="020B0609020204030204" pitchFamily="49" charset="0"/>
                <a:cs typeface="Consolas" panose="020B0609020204030204" pitchFamily="49" charset="0"/>
              </a:rPr>
              <a:t> </a:t>
            </a:r>
            <a:r>
              <a:rPr lang="pt-BR" dirty="0" smtClean="0">
                <a:solidFill>
                  <a:srgbClr val="0070C0"/>
                </a:solidFill>
                <a:latin typeface="Consolas" panose="020B0609020204030204" pitchFamily="49" charset="0"/>
                <a:cs typeface="Consolas" panose="020B0609020204030204" pitchFamily="49" charset="0"/>
              </a:rPr>
              <a:t>  m </a:t>
            </a:r>
            <a:r>
              <a:rPr lang="pt-BR" dirty="0">
                <a:solidFill>
                  <a:srgbClr val="0070C0"/>
                </a:solidFill>
                <a:latin typeface="Consolas" panose="020B0609020204030204" pitchFamily="49" charset="0"/>
                <a:cs typeface="Consolas" panose="020B0609020204030204" pitchFamily="49" charset="0"/>
              </a:rPr>
              <a:t>= 42,         n = 42</a:t>
            </a:r>
          </a:p>
          <a:p>
            <a:r>
              <a:rPr lang="pt-BR" dirty="0" smtClean="0">
                <a:solidFill>
                  <a:srgbClr val="0070C0"/>
                </a:solidFill>
                <a:latin typeface="Consolas" panose="020B0609020204030204" pitchFamily="49" charset="0"/>
                <a:cs typeface="Consolas" panose="020B0609020204030204" pitchFamily="49" charset="0"/>
              </a:rPr>
              <a:t>   m </a:t>
            </a:r>
            <a:r>
              <a:rPr lang="pt-BR" dirty="0">
                <a:solidFill>
                  <a:srgbClr val="0070C0"/>
                </a:solidFill>
                <a:latin typeface="Consolas" panose="020B0609020204030204" pitchFamily="49" charset="0"/>
                <a:cs typeface="Consolas" panose="020B0609020204030204" pitchFamily="49" charset="0"/>
              </a:rPr>
              <a:t>= 91,         n = 91</a:t>
            </a:r>
          </a:p>
          <a:p>
            <a:r>
              <a:rPr lang="pt-BR" dirty="0" smtClean="0">
                <a:solidFill>
                  <a:srgbClr val="0070C0"/>
                </a:solidFill>
                <a:latin typeface="Consolas" panose="020B0609020204030204" pitchFamily="49" charset="0"/>
                <a:cs typeface="Consolas" panose="020B0609020204030204" pitchFamily="49" charset="0"/>
              </a:rPr>
              <a:t>   m </a:t>
            </a:r>
            <a:r>
              <a:rPr lang="pt-BR" dirty="0">
                <a:solidFill>
                  <a:srgbClr val="0070C0"/>
                </a:solidFill>
                <a:latin typeface="Consolas" panose="020B0609020204030204" pitchFamily="49" charset="0"/>
                <a:cs typeface="Consolas" panose="020B0609020204030204" pitchFamily="49" charset="0"/>
              </a:rPr>
              <a:t>= 360,        n = </a:t>
            </a:r>
            <a:r>
              <a:rPr lang="pt-BR" dirty="0" smtClean="0">
                <a:solidFill>
                  <a:srgbClr val="0070C0"/>
                </a:solidFill>
                <a:latin typeface="Consolas" panose="020B0609020204030204" pitchFamily="49" charset="0"/>
                <a:cs typeface="Consolas" panose="020B0609020204030204" pitchFamily="49" charset="0"/>
              </a:rPr>
              <a:t>360</a:t>
            </a:r>
            <a:endParaRPr lang="pt-BR"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164480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Aliases</a:t>
            </a:r>
            <a:endParaRPr lang="en-CA" dirty="0"/>
          </a:p>
        </p:txBody>
      </p:sp>
      <p:sp>
        <p:nvSpPr>
          <p:cNvPr id="3" name="Content Placeholder 2"/>
          <p:cNvSpPr>
            <a:spLocks noGrp="1"/>
          </p:cNvSpPr>
          <p:nvPr>
            <p:ph idx="1"/>
          </p:nvPr>
        </p:nvSpPr>
        <p:spPr/>
        <p:txBody>
          <a:bodyPr/>
          <a:lstStyle/>
          <a:p>
            <a:r>
              <a:rPr lang="en-CA" dirty="0" smtClean="0"/>
              <a:t>Such a variable is said to be a </a:t>
            </a:r>
            <a:r>
              <a:rPr lang="en-CA" i="1" dirty="0" smtClean="0"/>
              <a:t>reference variable </a:t>
            </a:r>
            <a:r>
              <a:rPr lang="en-CA" dirty="0" smtClean="0"/>
              <a:t>or an </a:t>
            </a:r>
            <a:r>
              <a:rPr lang="en-CA" i="1" dirty="0" smtClean="0"/>
              <a:t>alias</a:t>
            </a:r>
            <a:endParaRPr lang="en-CA" dirty="0" smtClean="0"/>
          </a:p>
          <a:p>
            <a:pPr lvl="1"/>
            <a:r>
              <a:rPr lang="en-CA" dirty="0" smtClean="0"/>
              <a:t>A reference variable must be initialized with an </a:t>
            </a:r>
            <a:r>
              <a:rPr lang="en-CA" i="1" dirty="0" err="1" smtClean="0"/>
              <a:t>lvalue</a:t>
            </a:r>
            <a:endParaRPr lang="en-CA" i="1" dirty="0" smtClean="0"/>
          </a:p>
          <a:p>
            <a:pPr lvl="2"/>
            <a:r>
              <a:rPr lang="en-CA" dirty="0" smtClean="0"/>
              <a:t>That is, something that can be assigned a </a:t>
            </a:r>
            <a:r>
              <a:rPr lang="en-CA" dirty="0" smtClean="0"/>
              <a:t>value</a:t>
            </a:r>
          </a:p>
          <a:p>
            <a:pPr lvl="2"/>
            <a:r>
              <a:rPr lang="en-CA" dirty="0" smtClean="0"/>
              <a:t> </a:t>
            </a:r>
            <a:r>
              <a:rPr lang="en-CA" dirty="0" err="1" smtClean="0">
                <a:solidFill>
                  <a:srgbClr val="FF0000"/>
                </a:solidFill>
              </a:rPr>
              <a:t>l</a:t>
            </a:r>
            <a:r>
              <a:rPr lang="en-CA" dirty="0" err="1" smtClean="0"/>
              <a:t>values</a:t>
            </a:r>
            <a:r>
              <a:rPr lang="en-CA" dirty="0" smtClean="0"/>
              <a:t> can appear on the </a:t>
            </a:r>
            <a:r>
              <a:rPr lang="en-CA" b="1" i="1" dirty="0" smtClean="0">
                <a:solidFill>
                  <a:srgbClr val="FF0000"/>
                </a:solidFill>
              </a:rPr>
              <a:t>l</a:t>
            </a:r>
            <a:r>
              <a:rPr lang="en-CA" dirty="0" smtClean="0"/>
              <a:t>eft side of an assignment statement</a:t>
            </a:r>
            <a:endParaRPr lang="en-CA" dirty="0" smtClean="0"/>
          </a:p>
          <a:p>
            <a:pPr lvl="1"/>
            <a:r>
              <a:rPr lang="en-CA" dirty="0" smtClean="0"/>
              <a:t>Any access or assignment to a reference variable changes the original</a:t>
            </a:r>
          </a:p>
          <a:p>
            <a:pPr lvl="2"/>
            <a:r>
              <a:rPr lang="en-CA" dirty="0" smtClean="0"/>
              <a:t>It is not possible to assign a new alias…</a:t>
            </a:r>
          </a:p>
          <a:p>
            <a:endParaRPr lang="en-CA" dirty="0"/>
          </a:p>
          <a:p>
            <a:r>
              <a:rPr lang="en-CA" dirty="0" smtClean="0"/>
              <a:t>Recall that an </a:t>
            </a:r>
            <a:r>
              <a:rPr lang="en-CA" i="1" dirty="0" smtClean="0"/>
              <a:t>alias</a:t>
            </a:r>
            <a:r>
              <a:rPr lang="en-CA" dirty="0" smtClean="0"/>
              <a:t> is another name for the same item</a:t>
            </a:r>
          </a:p>
          <a:p>
            <a:pPr lvl="1"/>
            <a:r>
              <a:rPr lang="en-CA" dirty="0"/>
              <a:t>Lewis Carroll </a:t>
            </a:r>
            <a:r>
              <a:rPr lang="en-CA" dirty="0" smtClean="0"/>
              <a:t>was an alias for </a:t>
            </a:r>
            <a:r>
              <a:rPr lang="en-CA" dirty="0"/>
              <a:t>Charles Dodgson</a:t>
            </a:r>
          </a:p>
          <a:p>
            <a:pPr lvl="1"/>
            <a:r>
              <a:rPr lang="en-CA" dirty="0"/>
              <a:t>Mark Twain </a:t>
            </a:r>
            <a:r>
              <a:rPr lang="en-CA" dirty="0" smtClean="0"/>
              <a:t>was an alias for </a:t>
            </a:r>
            <a:r>
              <a:rPr lang="en-CA" dirty="0"/>
              <a:t>Samuel </a:t>
            </a:r>
            <a:r>
              <a:rPr lang="en-CA" dirty="0" smtClean="0"/>
              <a:t>Clemens</a:t>
            </a:r>
          </a:p>
          <a:p>
            <a:endParaRPr lang="en-CA" dirty="0" smtClean="0"/>
          </a:p>
          <a:p>
            <a:r>
              <a:rPr lang="en-CA" dirty="0" smtClean="0"/>
              <a:t>Praising the writing skills of either Carroll or Twain was identical to praising the skills of Dodgson or Clemens, respectively</a:t>
            </a:r>
            <a:endParaRPr lang="en-CA" dirty="0"/>
          </a:p>
          <a:p>
            <a:pPr lvl="1"/>
            <a:endParaRPr lang="en-CA" dirty="0" smtClean="0"/>
          </a:p>
        </p:txBody>
      </p:sp>
    </p:spTree>
    <p:extLst>
      <p:ext uri="{BB962C8B-B14F-4D97-AF65-F5344CB8AC3E}">
        <p14:creationId xmlns:p14="http://schemas.microsoft.com/office/powerpoint/2010/main" val="1412490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 local variables</a:t>
            </a:r>
            <a:endParaRPr lang="en-CA" dirty="0"/>
          </a:p>
        </p:txBody>
      </p:sp>
      <p:sp>
        <p:nvSpPr>
          <p:cNvPr id="3" name="Content Placeholder 2"/>
          <p:cNvSpPr>
            <a:spLocks noGrp="1"/>
          </p:cNvSpPr>
          <p:nvPr>
            <p:ph idx="1"/>
          </p:nvPr>
        </p:nvSpPr>
        <p:spPr/>
        <p:txBody>
          <a:bodyPr/>
          <a:lstStyle/>
          <a:p>
            <a:r>
              <a:rPr lang="en-CA" dirty="0" smtClean="0"/>
              <a:t>Array entries are assignable, so this works:</a:t>
            </a:r>
          </a:p>
          <a:p>
            <a:pPr marL="800100" lvl="2" indent="0">
              <a:buNone/>
            </a:pPr>
            <a:r>
              <a:rPr lang="en-CA" sz="1600" dirty="0" smtClean="0">
                <a:latin typeface="Consolas" panose="020B0609020204030204" pitchFamily="49" charset="0"/>
                <a:cs typeface="Consolas" panose="020B0609020204030204" pitchFamily="49" charset="0"/>
              </a:rPr>
              <a:t>#include &lt;iostream&gt;</a:t>
            </a:r>
          </a:p>
          <a:p>
            <a:pPr marL="800100" lvl="2" indent="0">
              <a:buNone/>
            </a:pPr>
            <a:r>
              <a:rPr lang="en-CA" sz="1600" dirty="0" smtClean="0">
                <a:latin typeface="Consolas" panose="020B0609020204030204" pitchFamily="49" charset="0"/>
                <a:cs typeface="Consolas" panose="020B0609020204030204" pitchFamily="49" charset="0"/>
              </a:rPr>
              <a:t>int main();</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int main()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int data[10]{};</a:t>
            </a:r>
          </a:p>
          <a:p>
            <a:pPr marL="800100" lvl="2" indent="0">
              <a:buNone/>
            </a:pPr>
            <a:r>
              <a:rPr lang="en-CA" sz="1600" dirty="0">
                <a:solidFill>
                  <a:srgbClr val="FF0000"/>
                </a:solidFill>
                <a:latin typeface="Consolas" panose="020B0609020204030204" pitchFamily="49" charset="0"/>
                <a:cs typeface="Consolas" panose="020B0609020204030204" pitchFamily="49" charset="0"/>
              </a:rPr>
              <a:t> </a:t>
            </a:r>
            <a:r>
              <a:rPr lang="en-CA" sz="1600" dirty="0" smtClean="0">
                <a:solidFill>
                  <a:srgbClr val="FF0000"/>
                </a:solidFill>
                <a:latin typeface="Consolas" panose="020B0609020204030204" pitchFamily="49" charset="0"/>
                <a:cs typeface="Consolas" panose="020B0609020204030204" pitchFamily="49" charset="0"/>
              </a:rPr>
              <a:t>   int &amp;first{data[0]};</a:t>
            </a:r>
          </a:p>
          <a:p>
            <a:pPr marL="800100" lvl="2" indent="0">
              <a:buNone/>
            </a:pPr>
            <a:r>
              <a:rPr lang="en-CA" sz="1600" dirty="0">
                <a:solidFill>
                  <a:srgbClr val="FF0000"/>
                </a:solidFill>
                <a:latin typeface="Consolas" panose="020B0609020204030204" pitchFamily="49" charset="0"/>
                <a:cs typeface="Consolas" panose="020B0609020204030204" pitchFamily="49" charset="0"/>
              </a:rPr>
              <a:t>    int </a:t>
            </a:r>
            <a:r>
              <a:rPr lang="en-CA" sz="1600" dirty="0" smtClean="0">
                <a:solidFill>
                  <a:srgbClr val="FF0000"/>
                </a:solidFill>
                <a:latin typeface="Consolas" panose="020B0609020204030204" pitchFamily="49" charset="0"/>
                <a:cs typeface="Consolas" panose="020B0609020204030204" pitchFamily="49" charset="0"/>
              </a:rPr>
              <a:t>&amp;last{data[9]};</a:t>
            </a:r>
            <a:endParaRPr lang="en-CA" sz="1600" dirty="0">
              <a:solidFill>
                <a:srgbClr val="FF0000"/>
              </a:solidFill>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first = 42;</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last = 91;</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for ( std::size_t k{0}; k &lt; 10; ++k )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std::cout &lt;&lt; data[k] &lt;&lt; std::endl;</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0;</a:t>
            </a: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a:t>
            </a:r>
          </a:p>
        </p:txBody>
      </p:sp>
      <p:sp>
        <p:nvSpPr>
          <p:cNvPr id="4" name="TextBox 3"/>
          <p:cNvSpPr txBox="1"/>
          <p:nvPr/>
        </p:nvSpPr>
        <p:spPr>
          <a:xfrm>
            <a:off x="7020272" y="2060848"/>
            <a:ext cx="986167" cy="3139321"/>
          </a:xfrm>
          <a:prstGeom prst="rect">
            <a:avLst/>
          </a:prstGeom>
          <a:noFill/>
        </p:spPr>
        <p:txBody>
          <a:bodyPr wrap="none" rtlCol="0">
            <a:spAutoFit/>
          </a:bodyPr>
          <a:lstStyle/>
          <a:p>
            <a:r>
              <a:rPr lang="pt-BR" dirty="0" smtClean="0">
                <a:solidFill>
                  <a:srgbClr val="0070C0"/>
                </a:solidFill>
                <a:latin typeface="Georgia" panose="02040502050405020303" pitchFamily="18" charset="0"/>
              </a:rPr>
              <a:t>Output:</a:t>
            </a:r>
          </a:p>
          <a:p>
            <a:r>
              <a:rPr lang="pt-BR" dirty="0">
                <a:solidFill>
                  <a:srgbClr val="0070C0"/>
                </a:solidFill>
                <a:latin typeface="Consolas" panose="020B0609020204030204" pitchFamily="49" charset="0"/>
                <a:cs typeface="Consolas" panose="020B0609020204030204" pitchFamily="49" charset="0"/>
              </a:rPr>
              <a:t>   42</a:t>
            </a:r>
          </a:p>
          <a:p>
            <a:r>
              <a:rPr lang="pt-BR" dirty="0" smtClean="0">
                <a:solidFill>
                  <a:srgbClr val="0070C0"/>
                </a:solidFill>
                <a:latin typeface="Consolas" panose="020B0609020204030204" pitchFamily="49" charset="0"/>
                <a:cs typeface="Consolas" panose="020B0609020204030204" pitchFamily="49" charset="0"/>
              </a:rPr>
              <a:t>   0</a:t>
            </a:r>
            <a:endParaRPr lang="pt-BR" dirty="0">
              <a:solidFill>
                <a:srgbClr val="0070C0"/>
              </a:solidFill>
              <a:latin typeface="Consolas" panose="020B0609020204030204" pitchFamily="49" charset="0"/>
              <a:cs typeface="Consolas" panose="020B0609020204030204" pitchFamily="49" charset="0"/>
            </a:endParaRPr>
          </a:p>
          <a:p>
            <a:r>
              <a:rPr lang="pt-BR" dirty="0" smtClean="0">
                <a:solidFill>
                  <a:srgbClr val="0070C0"/>
                </a:solidFill>
                <a:latin typeface="Consolas" panose="020B0609020204030204" pitchFamily="49" charset="0"/>
                <a:cs typeface="Consolas" panose="020B0609020204030204" pitchFamily="49" charset="0"/>
              </a:rPr>
              <a:t>   0</a:t>
            </a:r>
            <a:endParaRPr lang="pt-BR" dirty="0">
              <a:solidFill>
                <a:srgbClr val="0070C0"/>
              </a:solidFill>
              <a:latin typeface="Consolas" panose="020B0609020204030204" pitchFamily="49" charset="0"/>
              <a:cs typeface="Consolas" panose="020B0609020204030204" pitchFamily="49" charset="0"/>
            </a:endParaRPr>
          </a:p>
          <a:p>
            <a:r>
              <a:rPr lang="pt-BR" dirty="0" smtClean="0">
                <a:solidFill>
                  <a:srgbClr val="0070C0"/>
                </a:solidFill>
                <a:latin typeface="Consolas" panose="020B0609020204030204" pitchFamily="49" charset="0"/>
                <a:cs typeface="Consolas" panose="020B0609020204030204" pitchFamily="49" charset="0"/>
              </a:rPr>
              <a:t>   0</a:t>
            </a:r>
            <a:endParaRPr lang="pt-BR" dirty="0">
              <a:solidFill>
                <a:srgbClr val="0070C0"/>
              </a:solidFill>
              <a:latin typeface="Consolas" panose="020B0609020204030204" pitchFamily="49" charset="0"/>
              <a:cs typeface="Consolas" panose="020B0609020204030204" pitchFamily="49" charset="0"/>
            </a:endParaRPr>
          </a:p>
          <a:p>
            <a:r>
              <a:rPr lang="pt-BR" dirty="0" smtClean="0">
                <a:solidFill>
                  <a:srgbClr val="0070C0"/>
                </a:solidFill>
                <a:latin typeface="Consolas" panose="020B0609020204030204" pitchFamily="49" charset="0"/>
                <a:cs typeface="Consolas" panose="020B0609020204030204" pitchFamily="49" charset="0"/>
              </a:rPr>
              <a:t>   0</a:t>
            </a:r>
            <a:endParaRPr lang="pt-BR" dirty="0">
              <a:solidFill>
                <a:srgbClr val="0070C0"/>
              </a:solidFill>
              <a:latin typeface="Consolas" panose="020B0609020204030204" pitchFamily="49" charset="0"/>
              <a:cs typeface="Consolas" panose="020B0609020204030204" pitchFamily="49" charset="0"/>
            </a:endParaRPr>
          </a:p>
          <a:p>
            <a:r>
              <a:rPr lang="pt-BR" dirty="0" smtClean="0">
                <a:solidFill>
                  <a:srgbClr val="0070C0"/>
                </a:solidFill>
                <a:latin typeface="Consolas" panose="020B0609020204030204" pitchFamily="49" charset="0"/>
                <a:cs typeface="Consolas" panose="020B0609020204030204" pitchFamily="49" charset="0"/>
              </a:rPr>
              <a:t>   0</a:t>
            </a:r>
            <a:endParaRPr lang="pt-BR" dirty="0">
              <a:solidFill>
                <a:srgbClr val="0070C0"/>
              </a:solidFill>
              <a:latin typeface="Consolas" panose="020B0609020204030204" pitchFamily="49" charset="0"/>
              <a:cs typeface="Consolas" panose="020B0609020204030204" pitchFamily="49" charset="0"/>
            </a:endParaRPr>
          </a:p>
          <a:p>
            <a:r>
              <a:rPr lang="pt-BR" dirty="0" smtClean="0">
                <a:solidFill>
                  <a:srgbClr val="0070C0"/>
                </a:solidFill>
                <a:latin typeface="Consolas" panose="020B0609020204030204" pitchFamily="49" charset="0"/>
                <a:cs typeface="Consolas" panose="020B0609020204030204" pitchFamily="49" charset="0"/>
              </a:rPr>
              <a:t>   0</a:t>
            </a:r>
            <a:endParaRPr lang="pt-BR" dirty="0">
              <a:solidFill>
                <a:srgbClr val="0070C0"/>
              </a:solidFill>
              <a:latin typeface="Consolas" panose="020B0609020204030204" pitchFamily="49" charset="0"/>
              <a:cs typeface="Consolas" panose="020B0609020204030204" pitchFamily="49" charset="0"/>
            </a:endParaRPr>
          </a:p>
          <a:p>
            <a:r>
              <a:rPr lang="pt-BR" dirty="0" smtClean="0">
                <a:solidFill>
                  <a:srgbClr val="0070C0"/>
                </a:solidFill>
                <a:latin typeface="Consolas" panose="020B0609020204030204" pitchFamily="49" charset="0"/>
                <a:cs typeface="Consolas" panose="020B0609020204030204" pitchFamily="49" charset="0"/>
              </a:rPr>
              <a:t>   0</a:t>
            </a:r>
            <a:endParaRPr lang="pt-BR" dirty="0">
              <a:solidFill>
                <a:srgbClr val="0070C0"/>
              </a:solidFill>
              <a:latin typeface="Consolas" panose="020B0609020204030204" pitchFamily="49" charset="0"/>
              <a:cs typeface="Consolas" panose="020B0609020204030204" pitchFamily="49" charset="0"/>
            </a:endParaRPr>
          </a:p>
          <a:p>
            <a:r>
              <a:rPr lang="pt-BR" dirty="0" smtClean="0">
                <a:solidFill>
                  <a:srgbClr val="0070C0"/>
                </a:solidFill>
                <a:latin typeface="Consolas" panose="020B0609020204030204" pitchFamily="49" charset="0"/>
                <a:cs typeface="Consolas" panose="020B0609020204030204" pitchFamily="49" charset="0"/>
              </a:rPr>
              <a:t>   0</a:t>
            </a:r>
            <a:endParaRPr lang="pt-BR" dirty="0">
              <a:solidFill>
                <a:srgbClr val="0070C0"/>
              </a:solidFill>
              <a:latin typeface="Consolas" panose="020B0609020204030204" pitchFamily="49" charset="0"/>
              <a:cs typeface="Consolas" panose="020B0609020204030204" pitchFamily="49" charset="0"/>
            </a:endParaRPr>
          </a:p>
          <a:p>
            <a:r>
              <a:rPr lang="pt-BR" dirty="0" smtClean="0">
                <a:solidFill>
                  <a:srgbClr val="0070C0"/>
                </a:solidFill>
                <a:latin typeface="Consolas" panose="020B0609020204030204" pitchFamily="49" charset="0"/>
                <a:cs typeface="Consolas" panose="020B0609020204030204" pitchFamily="49" charset="0"/>
              </a:rPr>
              <a:t>   91</a:t>
            </a:r>
            <a:endParaRPr lang="pt-BR"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930017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Pass-by-value</a:t>
            </a:r>
            <a:endParaRPr lang="en-CA" dirty="0"/>
          </a:p>
        </p:txBody>
      </p:sp>
      <p:sp>
        <p:nvSpPr>
          <p:cNvPr id="3" name="Content Placeholder 2"/>
          <p:cNvSpPr>
            <a:spLocks noGrp="1"/>
          </p:cNvSpPr>
          <p:nvPr>
            <p:ph idx="1"/>
          </p:nvPr>
        </p:nvSpPr>
        <p:spPr/>
        <p:txBody>
          <a:bodyPr/>
          <a:lstStyle/>
          <a:p>
            <a:r>
              <a:rPr lang="en-CA" dirty="0" smtClean="0"/>
              <a:t>As we have seen, when calling a function, the value of the arguments are copied to the appropriate location on the stack</a:t>
            </a:r>
          </a:p>
          <a:p>
            <a:pPr lvl="1"/>
            <a:r>
              <a:rPr lang="en-CA" dirty="0" smtClean="0"/>
              <a:t>The parameters are variables local to the function</a:t>
            </a:r>
          </a:p>
          <a:p>
            <a:pPr lvl="1"/>
            <a:r>
              <a:rPr lang="en-CA" dirty="0" smtClean="0"/>
              <a:t>The function can treat the parameters just like local variables</a:t>
            </a:r>
          </a:p>
        </p:txBody>
      </p:sp>
      <p:pic>
        <p:nvPicPr>
          <p:cNvPr id="1026" name="Picture 2" descr="C:\Users\dwharder\Desktop\call.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885" y="3212976"/>
            <a:ext cx="4884411" cy="2664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Pass-by-value</a:t>
            </a:r>
            <a:endParaRPr lang="en-CA" dirty="0"/>
          </a:p>
        </p:txBody>
      </p:sp>
      <p:sp>
        <p:nvSpPr>
          <p:cNvPr id="3" name="Content Placeholder 2"/>
          <p:cNvSpPr>
            <a:spLocks noGrp="1"/>
          </p:cNvSpPr>
          <p:nvPr>
            <p:ph idx="1"/>
          </p:nvPr>
        </p:nvSpPr>
        <p:spPr/>
        <p:txBody>
          <a:bodyPr/>
          <a:lstStyle/>
          <a:p>
            <a:r>
              <a:rPr lang="en-CA" dirty="0" smtClean="0"/>
              <a:t>Compare these two:</a:t>
            </a:r>
          </a:p>
          <a:p>
            <a:pPr lvl="1"/>
            <a:r>
              <a:rPr lang="en-CA" dirty="0" smtClean="0"/>
              <a:t>If an array is passed as an argument, only the address is passed</a:t>
            </a:r>
          </a:p>
          <a:p>
            <a:pPr lvl="2"/>
            <a:r>
              <a:rPr lang="en-CA" dirty="0" smtClean="0"/>
              <a:t>It doesn’t matter if you pass an array of capacity 1 or 1 million</a:t>
            </a:r>
          </a:p>
          <a:p>
            <a:pPr lvl="2"/>
            <a:endParaRPr lang="en-CA" dirty="0"/>
          </a:p>
          <a:p>
            <a:r>
              <a:rPr lang="en-CA" dirty="0"/>
              <a:t>Question: Can we pass primitive data types </a:t>
            </a:r>
            <a:r>
              <a:rPr lang="en-CA" dirty="0" smtClean="0"/>
              <a:t>in </a:t>
            </a:r>
            <a:r>
              <a:rPr lang="en-CA" dirty="0"/>
              <a:t>a manner similar to arrays?</a:t>
            </a:r>
          </a:p>
          <a:p>
            <a:pPr lvl="1"/>
            <a:r>
              <a:rPr lang="en-CA" dirty="0"/>
              <a:t>Answer: As you may guess, yes</a:t>
            </a:r>
          </a:p>
          <a:p>
            <a:pPr marL="0" indent="0">
              <a:buNone/>
            </a:pPr>
            <a:endParaRPr lang="en-CA" dirty="0" smtClean="0"/>
          </a:p>
        </p:txBody>
      </p:sp>
    </p:spTree>
    <p:extLst>
      <p:ext uri="{BB962C8B-B14F-4D97-AF65-F5344CB8AC3E}">
        <p14:creationId xmlns:p14="http://schemas.microsoft.com/office/powerpoint/2010/main" val="2143445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Pass-by-reference</a:t>
            </a:r>
            <a:endParaRPr lang="en-CA" dirty="0"/>
          </a:p>
        </p:txBody>
      </p:sp>
      <p:sp>
        <p:nvSpPr>
          <p:cNvPr id="3" name="Content Placeholder 2"/>
          <p:cNvSpPr>
            <a:spLocks noGrp="1"/>
          </p:cNvSpPr>
          <p:nvPr>
            <p:ph idx="1"/>
          </p:nvPr>
        </p:nvSpPr>
        <p:spPr/>
        <p:txBody>
          <a:bodyPr/>
          <a:lstStyle/>
          <a:p>
            <a:r>
              <a:rPr lang="en-CA" dirty="0" smtClean="0"/>
              <a:t>If a parameter is prefixed by an </a:t>
            </a:r>
            <a:r>
              <a:rPr lang="en-CA" dirty="0" smtClean="0">
                <a:latin typeface="Consolas" panose="020B0609020204030204" pitchFamily="49" charset="0"/>
                <a:cs typeface="Consolas" panose="020B0609020204030204" pitchFamily="49" charset="0"/>
              </a:rPr>
              <a:t>&amp;</a:t>
            </a:r>
            <a:r>
              <a:rPr lang="en-CA" dirty="0" smtClean="0"/>
              <a:t>, this indicates the argument is </a:t>
            </a:r>
            <a:r>
              <a:rPr lang="en-CA" i="1" dirty="0" smtClean="0"/>
              <a:t>passed-by-reference</a:t>
            </a:r>
            <a:endParaRPr lang="en-CA" dirty="0" smtClean="0"/>
          </a:p>
          <a:p>
            <a:pPr lvl="1"/>
            <a:r>
              <a:rPr lang="en-CA" dirty="0" smtClean="0"/>
              <a:t>Arguments are restricted to </a:t>
            </a:r>
            <a:r>
              <a:rPr lang="en-CA" i="1" dirty="0" err="1" smtClean="0"/>
              <a:t>lvalues</a:t>
            </a:r>
            <a:r>
              <a:rPr lang="en-CA" dirty="0" smtClean="0"/>
              <a:t>: something that can be assigned</a:t>
            </a:r>
          </a:p>
          <a:p>
            <a:pPr lvl="2"/>
            <a:r>
              <a:rPr lang="en-CA" dirty="0" smtClean="0"/>
              <a:t>E.g., variables and array entries</a:t>
            </a:r>
          </a:p>
          <a:p>
            <a:pPr lvl="1"/>
            <a:r>
              <a:rPr lang="en-CA" dirty="0" smtClean="0"/>
              <a:t>The argument is not copied, but rather, the parameter identifier becomes an </a:t>
            </a:r>
            <a:r>
              <a:rPr lang="en-CA" i="1" dirty="0" smtClean="0"/>
              <a:t>alias</a:t>
            </a:r>
            <a:r>
              <a:rPr lang="en-CA" dirty="0" smtClean="0"/>
              <a:t> for the argument</a:t>
            </a:r>
          </a:p>
          <a:p>
            <a:pPr lvl="1"/>
            <a:r>
              <a:rPr lang="en-CA" dirty="0" smtClean="0"/>
              <a:t>Any change to the parameter changes the original argument</a:t>
            </a:r>
          </a:p>
        </p:txBody>
      </p:sp>
    </p:spTree>
    <p:extLst>
      <p:ext uri="{BB962C8B-B14F-4D97-AF65-F5344CB8AC3E}">
        <p14:creationId xmlns:p14="http://schemas.microsoft.com/office/powerpoint/2010/main" val="3340580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Pass-by-reference</a:t>
            </a:r>
            <a:endParaRPr lang="en-CA" dirty="0"/>
          </a:p>
        </p:txBody>
      </p:sp>
      <p:sp>
        <p:nvSpPr>
          <p:cNvPr id="3" name="Content Placeholder 2"/>
          <p:cNvSpPr>
            <a:spLocks noGrp="1"/>
          </p:cNvSpPr>
          <p:nvPr>
            <p:ph idx="1"/>
          </p:nvPr>
        </p:nvSpPr>
        <p:spPr/>
        <p:txBody>
          <a:bodyPr/>
          <a:lstStyle/>
          <a:p>
            <a:r>
              <a:rPr lang="en-CA" dirty="0" smtClean="0"/>
              <a:t>Example:</a:t>
            </a:r>
          </a:p>
          <a:p>
            <a:pPr marL="800100" lvl="2" indent="0">
              <a:buNone/>
            </a:pPr>
            <a:r>
              <a:rPr lang="en-CA" dirty="0">
                <a:latin typeface="Consolas" panose="020B0609020204030204" pitchFamily="49" charset="0"/>
                <a:cs typeface="Consolas" panose="020B0609020204030204" pitchFamily="49" charset="0"/>
              </a:rPr>
              <a:t>void reset( int </a:t>
            </a:r>
            <a:r>
              <a:rPr lang="en-CA" dirty="0">
                <a:solidFill>
                  <a:srgbClr val="FF0000"/>
                </a:solidFill>
                <a:latin typeface="Consolas" panose="020B0609020204030204" pitchFamily="49" charset="0"/>
                <a:cs typeface="Consolas" panose="020B0609020204030204" pitchFamily="49" charset="0"/>
              </a:rPr>
              <a:t>&amp;</a:t>
            </a:r>
            <a:r>
              <a:rPr lang="en-CA" dirty="0">
                <a:latin typeface="Consolas" panose="020B0609020204030204" pitchFamily="49" charset="0"/>
                <a:cs typeface="Consolas" panose="020B0609020204030204" pitchFamily="49" charset="0"/>
              </a:rPr>
              <a:t>n </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void reset( int </a:t>
            </a:r>
            <a:r>
              <a:rPr lang="en-CA" dirty="0" smtClean="0">
                <a:solidFill>
                  <a:srgbClr val="FF0000"/>
                </a:solidFill>
                <a:latin typeface="Consolas" panose="020B0609020204030204" pitchFamily="49" charset="0"/>
                <a:cs typeface="Consolas" panose="020B0609020204030204" pitchFamily="49" charset="0"/>
              </a:rPr>
              <a:t>&amp;</a:t>
            </a:r>
            <a:r>
              <a:rPr lang="en-CA" dirty="0" smtClean="0">
                <a:latin typeface="Consolas" panose="020B0609020204030204" pitchFamily="49" charset="0"/>
                <a:cs typeface="Consolas" panose="020B0609020204030204" pitchFamily="49" charset="0"/>
              </a:rPr>
              <a:t>n )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n = 0;</a:t>
            </a:r>
          </a:p>
          <a:p>
            <a:pPr marL="800100" lvl="2" indent="0">
              <a:buNone/>
            </a:pPr>
            <a:r>
              <a:rPr lang="en-CA" dirty="0">
                <a:latin typeface="Consolas" panose="020B0609020204030204" pitchFamily="49" charset="0"/>
                <a:cs typeface="Consolas" panose="020B0609020204030204" pitchFamily="49" charset="0"/>
              </a:rPr>
              <a:t>}</a:t>
            </a:r>
          </a:p>
          <a:p>
            <a:endParaRPr lang="en-CA" dirty="0" smtClean="0"/>
          </a:p>
          <a:p>
            <a:r>
              <a:rPr lang="en-CA" dirty="0" smtClean="0"/>
              <a:t>Any argument is passed by reference</a:t>
            </a:r>
          </a:p>
          <a:p>
            <a:pPr lvl="1"/>
            <a:r>
              <a:rPr lang="en-CA" dirty="0" smtClean="0"/>
              <a:t>A change to the parameter </a:t>
            </a:r>
            <a:r>
              <a:rPr lang="en-CA" dirty="0" smtClean="0">
                <a:latin typeface="Consolas" panose="020B0609020204030204" pitchFamily="49" charset="0"/>
                <a:cs typeface="Consolas" panose="020B0609020204030204" pitchFamily="49" charset="0"/>
              </a:rPr>
              <a:t>n</a:t>
            </a:r>
            <a:r>
              <a:rPr lang="en-CA" dirty="0" smtClean="0"/>
              <a:t> also changes the argument</a:t>
            </a:r>
          </a:p>
          <a:p>
            <a:pPr marL="800100" lvl="2" indent="0">
              <a:buNone/>
            </a:pPr>
            <a:r>
              <a:rPr lang="en-CA" dirty="0" smtClean="0">
                <a:latin typeface="Consolas" panose="020B0609020204030204" pitchFamily="49" charset="0"/>
                <a:cs typeface="Consolas" panose="020B0609020204030204" pitchFamily="49" charset="0"/>
              </a:rPr>
              <a:t>int main()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int k{42};</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reset( k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std::cout &lt;&lt; k &lt;&lt; std::endl;  </a:t>
            </a:r>
            <a:endParaRPr lang="en-CA" dirty="0" smtClean="0">
              <a:solidFill>
                <a:srgbClr val="0070C0"/>
              </a:solidFill>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0;</a:t>
            </a:r>
          </a:p>
          <a:p>
            <a:pPr marL="800100" lvl="2" indent="0">
              <a:buNone/>
            </a:pP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p:txBody>
      </p:sp>
      <p:sp>
        <p:nvSpPr>
          <p:cNvPr id="4" name="Rectangle 3"/>
          <p:cNvSpPr/>
          <p:nvPr/>
        </p:nvSpPr>
        <p:spPr>
          <a:xfrm>
            <a:off x="5851502" y="5025370"/>
            <a:ext cx="1072730" cy="707886"/>
          </a:xfrm>
          <a:prstGeom prst="rect">
            <a:avLst/>
          </a:prstGeom>
        </p:spPr>
        <p:txBody>
          <a:bodyPr wrap="none">
            <a:spAutoFit/>
          </a:bodyPr>
          <a:lstStyle/>
          <a:p>
            <a:r>
              <a:rPr lang="en-CA" sz="2000" dirty="0" smtClean="0">
                <a:solidFill>
                  <a:srgbClr val="0070C0"/>
                </a:solidFill>
                <a:latin typeface="Georgia" panose="02040502050405020303" pitchFamily="18" charset="0"/>
                <a:cs typeface="Consolas" panose="020B0609020204030204" pitchFamily="49" charset="0"/>
              </a:rPr>
              <a:t>Output:</a:t>
            </a:r>
          </a:p>
          <a:p>
            <a:r>
              <a:rPr lang="en-CA" sz="2000" dirty="0">
                <a:solidFill>
                  <a:srgbClr val="0070C0"/>
                </a:solidFill>
                <a:latin typeface="Consolas" panose="020B0609020204030204" pitchFamily="49" charset="0"/>
                <a:cs typeface="Consolas" panose="020B0609020204030204" pitchFamily="49" charset="0"/>
              </a:rPr>
              <a:t> </a:t>
            </a:r>
            <a:r>
              <a:rPr lang="en-CA" sz="2000" dirty="0" smtClean="0">
                <a:solidFill>
                  <a:srgbClr val="0070C0"/>
                </a:solidFill>
                <a:latin typeface="Consolas" panose="020B0609020204030204" pitchFamily="49" charset="0"/>
                <a:cs typeface="Consolas" panose="020B0609020204030204" pitchFamily="49" charset="0"/>
              </a:rPr>
              <a:t>   </a:t>
            </a:r>
            <a:r>
              <a:rPr lang="en-CA" sz="2000" dirty="0">
                <a:solidFill>
                  <a:srgbClr val="0070C0"/>
                </a:solidFill>
                <a:latin typeface="Consolas" panose="020B0609020204030204" pitchFamily="49" charset="0"/>
                <a:cs typeface="Consolas" panose="020B0609020204030204" pitchFamily="49" charset="0"/>
              </a:rPr>
              <a:t>0</a:t>
            </a:r>
            <a:endParaRPr lang="en-CA" sz="2000" dirty="0"/>
          </a:p>
        </p:txBody>
      </p:sp>
    </p:spTree>
    <p:extLst>
      <p:ext uri="{BB962C8B-B14F-4D97-AF65-F5344CB8AC3E}">
        <p14:creationId xmlns:p14="http://schemas.microsoft.com/office/powerpoint/2010/main" val="1191725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66435</TotalTime>
  <Words>1856</Words>
  <Application>Microsoft Office PowerPoint</Application>
  <PresentationFormat>On-screen Show (4:3)</PresentationFormat>
  <Paragraphs>283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Custom Design</vt:lpstr>
      <vt:lpstr>Reference variables, pass-by-reference and return-by-reference</vt:lpstr>
      <vt:lpstr>Outline</vt:lpstr>
      <vt:lpstr>Reference local variables</vt:lpstr>
      <vt:lpstr>Aliases</vt:lpstr>
      <vt:lpstr>Reference local variables</vt:lpstr>
      <vt:lpstr>Pass-by-value</vt:lpstr>
      <vt:lpstr>Pass-by-value</vt:lpstr>
      <vt:lpstr>Pass-by-reference</vt:lpstr>
      <vt:lpstr>Pass-by-reference</vt:lpstr>
      <vt:lpstr>Pass-by-reference</vt:lpstr>
      <vt:lpstr>Pass-by-reference</vt:lpstr>
      <vt:lpstr>Applications</vt:lpstr>
      <vt:lpstr>Application: multiple return values</vt:lpstr>
      <vt:lpstr>Application: Is a returned value valid?</vt:lpstr>
      <vt:lpstr>Application: Updating a variable</vt:lpstr>
      <vt:lpstr>Application: Updating a variable</vt:lpstr>
      <vt:lpstr>Return-by-reference</vt:lpstr>
      <vt:lpstr>Return-by-reference</vt:lpstr>
      <vt:lpstr>Return-by-reference</vt:lpstr>
      <vt:lpstr>In this course…</vt:lpstr>
      <vt:lpstr>Summary</vt:lpstr>
      <vt:lpstr>References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1301</cp:revision>
  <dcterms:created xsi:type="dcterms:W3CDTF">2009-09-11T23:00:44Z</dcterms:created>
  <dcterms:modified xsi:type="dcterms:W3CDTF">2019-05-08T20:10:08Z</dcterms:modified>
</cp:coreProperties>
</file>